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docProps/app.xml" ContentType="application/vnd.openxmlformats-officedocument.extended-properties+xml"/>
  <Override PartName="/docProps/core.xml" ContentType="application/vnd.openxmlformats-package.core-properties+xml"/>
  <Override PartName="/ppt/charts/chart1.xml" ContentType="application/vnd.openxmlformats-officedocument.drawingml.char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  /><Relationship Id="rId2" Type="http://schemas.openxmlformats.org/package/2006/relationships/metadata/thumbnail" Target="docProps/thumbnail.jpeg"  /><Relationship Id="rId3" Type="http://schemas.openxmlformats.org/package/2006/relationships/metadata/core-properties" Target="docProps/core.xml"  /><Relationship Id="rId4" Type="http://schemas.openxmlformats.org/officeDocument/2006/relationships/extended-properties" Target="docProps/app.xml"  /></Relationships>
</file>

<file path=ppt/presentation.xml><?xml version="1.0" encoding="utf-8"?>
<p:presentation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aveSubsetFonts="1">
  <p:sldMasterIdLst>
    <p:sldMasterId id="2147483720" r:id="rId1"/>
  </p:sldMasterIdLst>
  <p:notesMasterIdLst>
    <p:notesMasterId r:id="rId2"/>
  </p:notesMasterIdLst>
  <p:handoutMasterIdLst>
    <p:handoutMasterId r:id="rId3"/>
  </p:handout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prnPr scaleToFitPaper="1"/>
  <p:showPr>
    <p:sldAll/>
    <p:penClr>
      <a:srgbClr val="ff0000"/>
    </p:penClr>
    <p:extLst>
      <p:ext uri="{2FDB2607-1784-4EEB-B798-7EB5836EED8A}">
        <p14:showMediaCtrls xmlns:p14="http://schemas.microsoft.com/office/powerpoint/2010/main" val="1"/>
      </p:ext>
    </p:extLst>
  </p:showPr>
  <p:extLst>
    <p:ext uri="ACF4677E-8BD2-47ae-8A1F-98590045965D">
      <hp:hncThemeShow xmlns:hp="http://schemas.haansoft.com/office/presentation/8.0" themeShowType="1" themeSkinType="1" themeTransitionType="1" useThemeTransition="1" byMouseClick="1" attrType="1" dur="2000"/>
    </p:ext>
  </p:extLst>
</p:presentationPr>
</file>

<file path=ppt/tableStyles.xml><?xml version="1.0" encoding="utf-8"?>
<a:tblStyleLst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p="http://schemas.openxmlformats.org/presentationml/2006/main" def="{5C22544A-7EE6-4342-B048-85BDC9FD1C3A}">
  <a:tblStyle styleId="{2D5ABB26-0587-4C30-8999-92F81FD0307C}" styleName="스타일 없음, 눈금 없음">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TxStyle/>
      <a:tcStyle>
        <a:tcBdr/>
        <a:fill>
          <a:solidFill>
            <a:schemeClr val="accent1">
              <a:tint val="40000"/>
            </a:schemeClr>
          </a:solidFill>
        </a:fill>
      </a:tcStyle>
    </a:band1H>
    <a:band2H>
      <a:tcTxStyle/>
      <a:tcStyle>
        <a:tcBdr/>
      </a:tcStyle>
    </a:band2H>
    <a:band1V>
      <a:tcTxStyle/>
      <a:tcStyle>
        <a:tcBdr/>
        <a:fill>
          <a:solidFill>
            <a:schemeClr val="accent1">
              <a:tint val="4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normalViewPr horzBarState="maximized">
    <p:restoredLeft sz="13104" autoAdjust="0"/>
    <p:restoredTop sz="94660"/>
  </p:normalViewPr>
  <p:slideViewPr>
    <p:cSldViewPr snapToGrid="0">
      <p:cViewPr varScale="1">
        <p:scale>
          <a:sx n="100" d="100"/>
          <a:sy n="100" d="100"/>
        </p:scale>
        <p:origin x="564" y="48"/>
      </p:cViewPr>
      <p:guideLst>
        <p:guide orient="horz" pos="2135"/>
        <p:guide pos="3840"/>
      </p:guideLst>
    </p:cSldViewPr>
  </p:slideViewPr>
  <p:notesTextViewPr>
    <p:cViewPr>
      <p:scale>
        <a:sx n="100" d="100"/>
        <a:sy n="100" d="100"/>
      </p:scale>
      <p:origin x="0" y="0"/>
    </p:cViewPr>
  </p:notesTextViewPr>
  <p:sorterViewPr>
    <p:cViewPr>
      <p:scale>
        <a:sx n="100" d="100"/>
        <a:sy n="100" d="100"/>
      </p:scale>
      <p:origin x="0" y="-3984"/>
    </p:cViewPr>
  </p:sorterViewPr>
  <p:notesViewPr>
    <p:cSldViewPr snapToGrid="0" showGuides="1">
      <p:cViewPr varScale="1">
        <p:scale>
          <a:sx n="51" d="100"/>
          <a:sy n="51" d="100"/>
        </p:scale>
        <p:origin x="2624" y="40"/>
      </p:cViewPr>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 Target="slides/slide7.xml"  /><Relationship Id="rId11" Type="http://schemas.openxmlformats.org/officeDocument/2006/relationships/slide" Target="slides/slide8.xml"  /><Relationship Id="rId12" Type="http://schemas.openxmlformats.org/officeDocument/2006/relationships/slide" Target="slides/slide9.xml"  /><Relationship Id="rId13" Type="http://schemas.openxmlformats.org/officeDocument/2006/relationships/slide" Target="slides/slide10.xml"  /><Relationship Id="rId14" Type="http://schemas.openxmlformats.org/officeDocument/2006/relationships/slide" Target="slides/slide11.xml"  /><Relationship Id="rId15" Type="http://schemas.openxmlformats.org/officeDocument/2006/relationships/slide" Target="slides/slide12.xml"  /><Relationship Id="rId16" Type="http://schemas.openxmlformats.org/officeDocument/2006/relationships/slide" Target="slides/slide13.xml"  /><Relationship Id="rId17" Type="http://schemas.openxmlformats.org/officeDocument/2006/relationships/slide" Target="slides/slide14.xml"  /><Relationship Id="rId18" Type="http://schemas.openxmlformats.org/officeDocument/2006/relationships/slide" Target="slides/slide15.xml"  /><Relationship Id="rId19" Type="http://schemas.openxmlformats.org/officeDocument/2006/relationships/slide" Target="slides/slide16.xml"  /><Relationship Id="rId2" Type="http://schemas.openxmlformats.org/officeDocument/2006/relationships/notesMaster" Target="notesMasters/notesMaster1.xml"  /><Relationship Id="rId20" Type="http://schemas.openxmlformats.org/officeDocument/2006/relationships/slide" Target="slides/slide17.xml"  /><Relationship Id="rId21" Type="http://schemas.openxmlformats.org/officeDocument/2006/relationships/slide" Target="slides/slide18.xml"  /><Relationship Id="rId22" Type="http://schemas.openxmlformats.org/officeDocument/2006/relationships/slide" Target="slides/slide19.xml"  /><Relationship Id="rId23" Type="http://schemas.openxmlformats.org/officeDocument/2006/relationships/slide" Target="slides/slide20.xml"  /><Relationship Id="rId24" Type="http://schemas.openxmlformats.org/officeDocument/2006/relationships/slide" Target="slides/slide21.xml"  /><Relationship Id="rId25" Type="http://schemas.openxmlformats.org/officeDocument/2006/relationships/slide" Target="slides/slide22.xml"  /><Relationship Id="rId26" Type="http://schemas.openxmlformats.org/officeDocument/2006/relationships/slide" Target="slides/slide23.xml"  /><Relationship Id="rId27" Type="http://schemas.openxmlformats.org/officeDocument/2006/relationships/slide" Target="slides/slide24.xml"  /><Relationship Id="rId28" Type="http://schemas.openxmlformats.org/officeDocument/2006/relationships/slide" Target="slides/slide25.xml"  /><Relationship Id="rId29" Type="http://schemas.openxmlformats.org/officeDocument/2006/relationships/slide" Target="slides/slide26.xml"  /><Relationship Id="rId3" Type="http://schemas.openxmlformats.org/officeDocument/2006/relationships/handoutMaster" Target="handoutMasters/handoutMaster1.xml"  /><Relationship Id="rId30" Type="http://schemas.openxmlformats.org/officeDocument/2006/relationships/slide" Target="slides/slide27.xml"  /><Relationship Id="rId31" Type="http://schemas.openxmlformats.org/officeDocument/2006/relationships/slide" Target="slides/slide28.xml"  /><Relationship Id="rId32" Type="http://schemas.openxmlformats.org/officeDocument/2006/relationships/slide" Target="slides/slide29.xml"  /><Relationship Id="rId33" Type="http://schemas.openxmlformats.org/officeDocument/2006/relationships/slide" Target="slides/slide30.xml"  /><Relationship Id="rId34" Type="http://schemas.openxmlformats.org/officeDocument/2006/relationships/slide" Target="slides/slide31.xml"  /><Relationship Id="rId35" Type="http://schemas.openxmlformats.org/officeDocument/2006/relationships/slide" Target="slides/slide32.xml"  /><Relationship Id="rId36" Type="http://schemas.openxmlformats.org/officeDocument/2006/relationships/slide" Target="slides/slide33.xml"  /><Relationship Id="rId37" Type="http://schemas.openxmlformats.org/officeDocument/2006/relationships/presProps" Target="presProps.xml"  /><Relationship Id="rId38" Type="http://schemas.openxmlformats.org/officeDocument/2006/relationships/viewProps" Target="viewProps.xml"  /><Relationship Id="rId39" Type="http://schemas.openxmlformats.org/officeDocument/2006/relationships/theme" Target="theme/theme1.xml"  /><Relationship Id="rId4" Type="http://schemas.openxmlformats.org/officeDocument/2006/relationships/slide" Target="slides/slide1.xml"  /><Relationship Id="rId40" Type="http://schemas.openxmlformats.org/officeDocument/2006/relationships/tableStyles" Target="tableStyles.xml"  /><Relationship Id="rId5" Type="http://schemas.openxmlformats.org/officeDocument/2006/relationships/slide" Target="slides/slide2.xml"  /><Relationship Id="rId6" Type="http://schemas.openxmlformats.org/officeDocument/2006/relationships/slide" Target="slides/slide3.xml"  /><Relationship Id="rId7" Type="http://schemas.openxmlformats.org/officeDocument/2006/relationships/slide" Target="slides/slide4.xml"  /><Relationship Id="rId8" Type="http://schemas.openxmlformats.org/officeDocument/2006/relationships/slide" Target="slides/slide5.xml"  /><Relationship Id="rId9" Type="http://schemas.openxmlformats.org/officeDocument/2006/relationships/slide" Target="slides/slide6.xml"  /></Relationships>
</file>

<file path=ppt/charts/_rels/chart1.xml.rels><?xml version="1.0" encoding="UTF-8" standalone="yes" ?><Relationships xmlns="http://schemas.openxmlformats.org/package/2006/relationships"><Relationship Id="rId1" Type="http://schemas.openxmlformats.org/officeDocument/2006/relationships/package" Target="../embeddings/oleObject1.xlsx"  /></Relationships>
</file>

<file path=ppt/charts/chart1.xml><?xml version="1.0" encoding="utf-8"?>
<c:chartSpace xmlns:r="http://schemas.openxmlformats.org/officeDocument/2006/relationships" xmlns:a="http://schemas.openxmlformats.org/drawingml/2006/main" xmlns:c="http://schemas.openxmlformats.org/drawingml/2006/chart">
  <c:date1904 val="0"/>
  <mc:AlternateContent xmlns:mc="http://schemas.openxmlformats.org/markup-compatibility/2006">
    <mc:Choice xmlns:c14="http://schemas.microsoft.com/office/drawing/2007/8/2/chart" Requires="c14">
      <c14:style val="102"/>
    </mc:Choice>
    <mc:Fallback>
      <c:style val="2"/>
    </mc:Fallback>
  </mc:AlternateContent>
  <c:roundedCorners val="0"/>
  <c:chart>
    <c:title>
      <c:layout/>
      <c:overlay val="0"/>
      <c:spPr>
        <a:noFill/>
        <a:ln>
          <a:noFill/>
        </a:ln>
        <a:effectLst/>
      </c:spPr>
      <c:txPr>
        <a:bodyPr rot="0" vert="horz" wrap="none" lIns="0" tIns="0" rIns="0" bIns="0" anchor="ctr" anchorCtr="1"/>
        <a:p>
          <a:pPr algn="l">
            <a:defRPr sz="1800" b="0" i="0" u="none">
              <a:solidFill>
                <a:schemeClr val="tx1">
                  <a:lumMod val="65000"/>
                  <a:lumOff val="35000"/>
                </a:schemeClr>
              </a:solidFill>
              <a:latin typeface="+mn-lt" panose="0"/>
              <a:ea typeface="+mn-ea" panose="0"/>
              <a:cs typeface="+mn-ea" panose="0"/>
              <a:sym typeface="+mn-ea" panose="0"/>
            </a:defRPr>
          </a:pPr>
          <a:endParaRPr/>
        </a:p>
      </c:txPr>
    </c:title>
    <c:autoTitleDeleted val="0"/>
    <c:plotArea>
      <c:layout/>
      <c:barChart>
        <c:barDir val="col"/>
        <c:grouping val="clustered"/>
        <c:varyColors val="0"/>
        <c:ser>
          <c:idx val="0"/>
          <c:order val="0"/>
          <c:tx>
            <c:strRef>
              <c:f>Sheet1!$B$1</c:f>
              <c:strCache>
                <c:ptCount val="1"/>
                <c:pt idx="0">
                  <c:v>계열 1</c:v>
                </c:pt>
              </c:strCache>
            </c:strRef>
          </c:tx>
          <c:spPr>
            <a:solidFill>
              <a:schemeClr val="accent1"/>
            </a:solidFill>
            <a:ln w="9525">
              <a:noFill/>
            </a:ln>
            <a:effectLst/>
          </c:spPr>
          <c:invertIfNegative val="0"/>
          <c:cat>
            <c:strRef>
              <c:f>Sheet1!$A$2:$A$5</c:f>
              <c:strCache>
                <c:ptCount val="4"/>
                <c:pt idx="0">
                  <c:v>항목 1</c:v>
                </c:pt>
                <c:pt idx="1">
                  <c:v>항목 2</c:v>
                </c:pt>
                <c:pt idx="2">
                  <c:v>항목 3</c:v>
                </c:pt>
                <c:pt idx="3">
                  <c:v>항목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계열 2</c:v>
                </c:pt>
              </c:strCache>
            </c:strRef>
          </c:tx>
          <c:spPr>
            <a:solidFill>
              <a:schemeClr val="accent2"/>
            </a:solidFill>
            <a:ln w="9525">
              <a:noFill/>
            </a:ln>
            <a:effectLst/>
          </c:spPr>
          <c:invertIfNegative val="0"/>
          <c:cat>
            <c:strRef>
              <c:f>Sheet1!$A$2:$A$5</c:f>
              <c:strCache>
                <c:ptCount val="4"/>
                <c:pt idx="0">
                  <c:v>항목 1</c:v>
                </c:pt>
                <c:pt idx="1">
                  <c:v>항목 2</c:v>
                </c:pt>
                <c:pt idx="2">
                  <c:v>항목 3</c:v>
                </c:pt>
                <c:pt idx="3">
                  <c:v>항목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계열 3</c:v>
                </c:pt>
              </c:strCache>
            </c:strRef>
          </c:tx>
          <c:spPr>
            <a:solidFill>
              <a:schemeClr val="accent3"/>
            </a:solidFill>
            <a:ln w="9525">
              <a:noFill/>
            </a:ln>
            <a:effectLst/>
          </c:spPr>
          <c:invertIfNegative val="0"/>
          <c:cat>
            <c:strRef>
              <c:f>Sheet1!$A$2:$A$5</c:f>
              <c:strCache>
                <c:ptCount val="4"/>
                <c:pt idx="0">
                  <c:v>항목 1</c:v>
                </c:pt>
                <c:pt idx="1">
                  <c:v>항목 2</c:v>
                </c:pt>
                <c:pt idx="2">
                  <c:v>항목 3</c:v>
                </c:pt>
                <c:pt idx="3">
                  <c:v>항목 4</c:v>
                </c:pt>
              </c:strCache>
            </c:strRef>
          </c:cat>
          <c:val>
            <c:numRef>
              <c:f>Sheet1!$D$2:$D$5</c:f>
              <c:numCache>
                <c:formatCode>General</c:formatCode>
                <c:ptCount val="4"/>
                <c:pt idx="0">
                  <c:v>2</c:v>
                </c:pt>
                <c:pt idx="1">
                  <c:v>2</c:v>
                </c:pt>
                <c:pt idx="2">
                  <c:v>3</c:v>
                </c:pt>
                <c:pt idx="3">
                  <c:v>5</c:v>
                </c:pt>
              </c:numCache>
            </c:numRef>
          </c:val>
        </c:ser>
        <c:dLbls>
          <c:delete val="0"/>
          <c:showLegendKey val="0"/>
          <c:showVal val="0"/>
          <c:showCatName val="0"/>
          <c:showSerName val="0"/>
          <c:showPercent val="0"/>
          <c:showBubbleSize val="0"/>
          <c:showLeaderLines val="0"/>
        </c:dLbls>
        <c:gapWidth val="219"/>
        <c:overlap val="-27"/>
        <c:axId val="392365136"/>
        <c:axId val="392369448"/>
      </c:barChart>
      <c:catAx>
        <c:axId val="392365136"/>
        <c:scaling>
          <c:orientation val="minMax"/>
        </c:scaling>
        <c:axPos val="b"/>
        <c:crossAx val="392369448"/>
        <c:delete val="0"/>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vert="horz" wrap="none" lIns="0" tIns="0" rIns="0" bIns="0" anchor="ctr" anchorCtr="1"/>
          <a:p>
            <a:pPr algn="l">
              <a:defRPr sz="1100" b="0" i="0" u="none">
                <a:solidFill>
                  <a:schemeClr val="tx1">
                    <a:lumMod val="65000"/>
                    <a:lumOff val="35000"/>
                  </a:schemeClr>
                </a:solidFill>
                <a:latin typeface="+mn-lt" panose="0"/>
                <a:ea typeface="+mn-ea" panose="0"/>
                <a:cs typeface="+mn-ea" panose="0"/>
                <a:sym typeface="+mn-ea" panose="0"/>
              </a:defRPr>
            </a:pPr>
            <a:endParaRPr/>
          </a:p>
        </c:txPr>
        <c:crosses val="autoZero"/>
        <c:auto val="1"/>
        <c:lblAlgn val="ctr"/>
        <c:lblOffset val="100"/>
        <c:tickMarkSkip val="1"/>
        <c:noMultiLvlLbl val="0"/>
      </c:catAx>
      <c:valAx>
        <c:axId val="392369448"/>
        <c:scaling>
          <c:orientation val="minMax"/>
        </c:scaling>
        <c:axPos val="l"/>
        <c:crossAx val="392365136"/>
        <c:delete val="0"/>
        <c:numFmt formatCode="General" sourceLinked="1"/>
        <c:majorTickMark val="none"/>
        <c:minorTickMark val="none"/>
        <c:tickLblPos val="nextTo"/>
        <c:spPr>
          <a:noFill/>
          <a:ln w="9525">
            <a:noFill/>
          </a:ln>
          <a:effectLst/>
        </c:spPr>
        <c:txPr>
          <a:bodyPr rot="0" vert="horz" wrap="none" lIns="0" tIns="0" rIns="0" bIns="0" anchor="ctr" anchorCtr="1"/>
          <a:p>
            <a:pPr algn="l">
              <a:defRPr sz="1100" b="0" i="0" u="none">
                <a:solidFill>
                  <a:schemeClr val="tx1">
                    <a:lumMod val="65000"/>
                    <a:lumOff val="35000"/>
                  </a:schemeClr>
                </a:solidFill>
                <a:latin typeface="+mn-lt" panose="0"/>
                <a:ea typeface="+mn-ea" panose="0"/>
                <a:cs typeface="+mn-ea" panose="0"/>
                <a:sym typeface="+mn-ea" panose="0"/>
              </a:defRPr>
            </a:pPr>
            <a:endParaRPr/>
          </a:p>
        </c:txPr>
        <c:crosses val="autoZero"/>
        <c:crossBetween val="between"/>
      </c:valAx>
      <c:spPr>
        <a:noFill/>
        <a:ln>
          <a:noFill/>
        </a:ln>
        <a:effectLst/>
      </c:spPr>
    </c:plotArea>
    <c:legend>
      <c:legendPos val="b"/>
      <c:layout/>
      <c:overlay val="0"/>
      <c:spPr>
        <a:noFill/>
        <a:ln w="9525">
          <a:noFill/>
        </a:ln>
        <a:effectLst/>
      </c:spPr>
      <c:txPr>
        <a:bodyPr rot="0" vert="horz" wrap="none" lIns="0" tIns="0" rIns="0" bIns="0" anchor="ctr" anchorCtr="1"/>
        <a:p>
          <a:pPr algn="l">
            <a:defRPr sz="1100" b="0" i="0" u="none">
              <a:solidFill>
                <a:schemeClr val="tx1">
                  <a:lumMod val="65000"/>
                  <a:lumOff val="35000"/>
                </a:schemeClr>
              </a:solidFill>
              <a:latin typeface="+mn-lt" panose="0"/>
              <a:ea typeface="+mn-ea" panose="0"/>
              <a:cs typeface="+mn-ea" panose="0"/>
              <a:sym typeface="+mn-ea" panose="0"/>
            </a:defRPr>
          </a:pPr>
          <a:endParaRPr/>
        </a:p>
      </c:txPr>
    </c:legend>
    <c:dispBlanksAs val="gap"/>
  </c:chart>
  <c:txPr>
    <a:bodyPr rot="0" vert="horz" wrap="none" lIns="0" tIns="0" rIns="0" bIns="0" anchor="ctr" anchorCtr="1"/>
    <a:p>
      <a:pPr algn="l">
        <a:defRPr b="0" i="0" u="none"/>
      </a:pPr>
      <a:endParaRPr/>
    </a:p>
  </c:txPr>
  <c:spPr>
    <a:noFill/>
    <a:ln w="9525">
      <a:noFill/>
    </a:ln>
    <a:effectLst/>
  </c:spPr>
  <c:extLst>
    <c:ext uri="CC8EB2C9-7E31-499d-B8F2-F6CE61031016">
      <ho:hncChartStyle xmlns:ho="http://schemas.haansoft.com/office/8.0" layoutIndex="-1" colorIndex="-1" styleIndex="-1"/>
    </c:ext>
  </c:extLst>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idx="0"/>
          </p:nvPr>
        </p:nvSpPr>
        <p:spPr>
          <a:xfrm>
            <a:off x="0" y="0"/>
            <a:ext cx="2971800" cy="458788"/>
          </a:xfrm>
          <a:prstGeom prst="rect">
            <a:avLst/>
          </a:prstGeom>
        </p:spPr>
        <p:txBody>
          <a:bodyPr vert="horz" lIns="91440" tIns="45720" rIns="91440" bIns="45720"/>
          <a:lstStyle>
            <a:lvl1pPr algn="l">
              <a:defRPr sz="1200"/>
            </a:lvl1pPr>
          </a:lstStyle>
          <a:p>
            <a:pPr lvl="0">
              <a:defRPr/>
            </a:pPr>
            <a:r>
              <a:rPr lang="ko-KR" altLang="en-US"/>
              <a:t/>
            </a:r>
            <a:endParaRPr lang="ko-KR" altLang="en-US"/>
          </a:p>
        </p:txBody>
      </p:sp>
      <p:sp>
        <p:nvSpPr>
          <p:cNvPr id="4" name="바닥글 개체 틀 3"/>
          <p:cNvSpPr>
            <a:spLocks noGrp="1"/>
          </p:cNvSpPr>
          <p:nvPr>
            <p:ph type="ftr" sz="quarter" idx="2"/>
          </p:nvPr>
        </p:nvSpPr>
        <p:spPr>
          <a:xfrm>
            <a:off x="0" y="8685213"/>
            <a:ext cx="2971800" cy="458787"/>
          </a:xfrm>
          <a:prstGeom prst="rect">
            <a:avLst/>
          </a:prstGeom>
        </p:spPr>
        <p:txBody>
          <a:bodyPr vert="horz" lIns="91440" tIns="45720" rIns="91440" bIns="45720" anchor="b"/>
          <a:lstStyle>
            <a:lvl1pPr algn="l">
              <a:defRPr sz="1200"/>
            </a:lvl1pPr>
          </a:lstStyle>
          <a:p>
            <a:pPr lvl="0">
              <a:defRPr/>
            </a:pPr>
            <a:r>
              <a:rPr lang="ko-KR" altLang="en-US"/>
              <a:t/>
            </a:r>
            <a:endParaRPr lang="ko-KR" altLang="en-US"/>
          </a:p>
        </p:txBody>
      </p:sp>
      <p:sp>
        <p:nvSpPr>
          <p:cNvPr id="5" name="슬라이드 번호 개체 틀 4"/>
          <p:cNvSpPr>
            <a:spLocks noGrp="1"/>
          </p:cNvSpPr>
          <p:nvPr>
            <p:ph type="sldNum" sz="quarter" idx="3"/>
          </p:nvPr>
        </p:nvSpPr>
        <p:spPr>
          <a:xfrm>
            <a:off x="3884613" y="8685213"/>
            <a:ext cx="2971800" cy="458787"/>
          </a:xfrm>
          <a:prstGeom prst="rect">
            <a:avLst/>
          </a:prstGeom>
        </p:spPr>
        <p:txBody>
          <a:bodyPr vert="horz" lIns="91440" tIns="45720" rIns="91440" bIns="45720" anchor="b"/>
          <a:lstStyle>
            <a:lvl1pPr algn="r">
              <a:defRPr sz="1200"/>
            </a:lvl1pPr>
          </a:lstStyle>
          <a:p>
            <a:pPr lvl="0">
              <a:defRPr/>
            </a:pPr>
            <a:fld id="{48A513BA-3E82-4812-9926-DD5B40EAAC25}" type="slidenum">
              <a:rPr lang="ko-KR" altLang="en-US"/>
              <a:pPr lvl="0">
                <a:defRPr/>
              </a:pPr>
              <a:t>‹#›</a:t>
            </a:fld>
            <a:endParaRPr lang="ko-KR" altLang="en-US"/>
          </a:p>
        </p:txBody>
      </p:sp>
      <p:sp>
        <p:nvSpPr>
          <p:cNvPr id="6" name="날짜 개체 틀 5"/>
          <p:cNvSpPr>
            <a:spLocks noGrp="1"/>
          </p:cNvSpPr>
          <p:nvPr>
            <p:ph type="dt" sz="quarter" idx="1"/>
          </p:nvPr>
        </p:nvSpPr>
        <p:spPr>
          <a:xfrm>
            <a:off x="3884613" y="0"/>
            <a:ext cx="2971800" cy="458788"/>
          </a:xfrm>
          <a:prstGeom prst="rect">
            <a:avLst/>
          </a:prstGeom>
        </p:spPr>
        <p:txBody>
          <a:bodyPr vert="horz" lIns="91440" tIns="45720" rIns="91440" bIns="45720"/>
          <a:lstStyle>
            <a:lvl1pPr algn="r">
              <a:defRPr sz="1200"/>
            </a:lvl1pPr>
          </a:lstStyle>
          <a:p>
            <a:pPr lvl="0">
              <a:defRPr/>
            </a:pPr>
            <a:fld id="{22DC2647-C259-4EB5-84B8-93A3F8E54DE7}" type="datetime1">
              <a:rPr lang="ko-KR" altLang="en-US"/>
              <a:pPr lvl="0">
                <a:defRPr/>
              </a:pPr>
              <a:t>2021-06-28</a:t>
            </a:fld>
            <a:endParaRPr lang="ko-KR"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idx="0"/>
          </p:nvPr>
        </p:nvSpPr>
        <p:spPr>
          <a:xfrm>
            <a:off x="0" y="0"/>
            <a:ext cx="2971800" cy="458788"/>
          </a:xfrm>
          <a:prstGeom prst="rect">
            <a:avLst/>
          </a:prstGeom>
        </p:spPr>
        <p:txBody>
          <a:bodyPr vert="horz" lIns="91440" tIns="45720" rIns="91440" bIns="45720"/>
          <a:lstStyle>
            <a:lvl1pPr algn="l">
              <a:defRPr sz="1200"/>
            </a:lvl1pPr>
          </a:lstStyle>
          <a:p>
            <a:pPr lvl="0">
              <a:defRPr/>
            </a:pPr>
            <a:r>
              <a:rPr lang="ko-KR" altLang="en-US"/>
              <a:t/>
            </a:r>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a:lstStyle>
            <a:lvl1pPr algn="r">
              <a:defRPr sz="1200"/>
            </a:lvl1pPr>
          </a:lstStyle>
          <a:p>
            <a:pPr lvl="0">
              <a:defRPr/>
            </a:pPr>
            <a:fld id="{B440BA11-FEDB-4E64-B4BE-9FDEE8123FE3}" type="datetime1">
              <a:rPr lang="ko-KR" altLang="en-US"/>
              <a:pPr lvl="0">
                <a:defRPr/>
              </a:pPr>
              <a:t>2021-06-28</a:t>
            </a:fld>
            <a:endParaRPr lang="ko-KR" altLang="en-US"/>
          </a:p>
        </p:txBody>
      </p:sp>
      <p:sp>
        <p:nvSpPr>
          <p:cNvPr id="4" name="슬라이드 이미지 개체 틀 3"/>
          <p:cNvSpPr>
            <a:spLocks noGrp="1" noRot="1" noChangeAspect="1" noTextEdi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anchor="ctr"/>
          <a:lstStyle/>
          <a:p>
            <a:pPr lvl="0">
              <a:defRPr/>
            </a:pPr>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a:lstStyle/>
          <a:p>
            <a:pPr lvl="0">
              <a:defRPr/>
            </a:pPr>
            <a:r>
              <a:rPr lang="ko-KR" altLang="en-US"/>
              <a:t>마스터 텍스트 스타일을 편집합니다</a:t>
            </a:r>
            <a:endParaRPr lang="ko-KR" altLang="en-US"/>
          </a:p>
          <a:p>
            <a:pPr lvl="1">
              <a:defRPr/>
            </a:pPr>
            <a:r>
              <a:rPr lang="ko-KR" altLang="en-US"/>
              <a:t>둘째 수준</a:t>
            </a:r>
            <a:endParaRPr lang="ko-KR" altLang="en-US"/>
          </a:p>
          <a:p>
            <a:pPr lvl="2">
              <a:defRPr/>
            </a:pPr>
            <a:r>
              <a:rPr lang="ko-KR" altLang="en-US"/>
              <a:t>셋째 수준</a:t>
            </a:r>
            <a:endParaRPr lang="ko-KR" altLang="en-US"/>
          </a:p>
          <a:p>
            <a:pPr lvl="3">
              <a:defRPr/>
            </a:pPr>
            <a:r>
              <a:rPr lang="ko-KR" altLang="en-US"/>
              <a:t>넷째 수준</a:t>
            </a:r>
            <a:endParaRPr lang="ko-KR" altLang="en-US"/>
          </a:p>
          <a:p>
            <a:pPr lvl="4">
              <a:defRPr/>
            </a:pPr>
            <a:r>
              <a:rPr lang="ko-KR" altLang="en-US"/>
              <a:t>다섯째 수준</a:t>
            </a:r>
            <a:endParaRPr lang="ko-KR" alt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anchor="b"/>
          <a:lstStyle>
            <a:lvl1pPr algn="l">
              <a:defRPr sz="1200"/>
            </a:lvl1pPr>
          </a:lstStyle>
          <a:p>
            <a:pPr lvl="0">
              <a:defRPr/>
            </a:pPr>
            <a:r>
              <a:rPr lang="ko-KR" altLang="en-US"/>
              <a:t/>
            </a:r>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anchor="b"/>
          <a:lstStyle>
            <a:lvl1pPr algn="r">
              <a:defRPr sz="1200"/>
            </a:lvl1pPr>
          </a:lstStyle>
          <a:p>
            <a:pPr lvl="0">
              <a:defRPr/>
            </a:pPr>
            <a:fld id="{8F8D56DB-D808-478E-8624-F84E557D3424}" type="slidenum">
              <a:rPr lang="ko-KR" altLang="en-US"/>
              <a:pPr lvl="0">
                <a:defRPr/>
              </a:pPr>
              <a:t>‹#›</a:t>
            </a:fld>
            <a:endParaRPr lang="ko-KR"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마스터 부제목 스타일 편집</a:t>
            </a:r>
            <a:endParaRPr lang="en-US" dirty="0"/>
          </a:p>
        </p:txBody>
      </p:sp>
      <p:sp>
        <p:nvSpPr>
          <p:cNvPr id="4" name="Date Placeholder 3"/>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1800255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4266520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ko-KR" altLang="en-US"/>
              <a:t>마스터 제목 스타일 편집</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2037156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3621123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편집합니다</a:t>
            </a:r>
          </a:p>
        </p:txBody>
      </p:sp>
      <p:sp>
        <p:nvSpPr>
          <p:cNvPr id="4" name="Date Placeholder 3"/>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207209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5" name="Date Placeholder 4"/>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1730356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ko-KR" altLang="en-US"/>
              <a:t>마스터 제목 스타일 편집</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Content Placeholder 3"/>
          <p:cNvSpPr>
            <a:spLocks noGrp="1"/>
          </p:cNvSpPr>
          <p:nvPr>
            <p:ph sz="half" idx="2"/>
          </p:nvPr>
        </p:nvSpPr>
        <p:spPr>
          <a:xfrm>
            <a:off x="839788" y="2505075"/>
            <a:ext cx="5157787" cy="368458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Content Placeholder 5"/>
          <p:cNvSpPr>
            <a:spLocks noGrp="1"/>
          </p:cNvSpPr>
          <p:nvPr>
            <p:ph sz="quarter" idx="4"/>
          </p:nvPr>
        </p:nvSpPr>
        <p:spPr>
          <a:xfrm>
            <a:off x="6172200" y="2505075"/>
            <a:ext cx="5183188" cy="368458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7" name="Date Placeholder 6"/>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659360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Date Placeholder 2"/>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1733168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1580417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편집합니다</a:t>
            </a:r>
          </a:p>
        </p:txBody>
      </p:sp>
      <p:sp>
        <p:nvSpPr>
          <p:cNvPr id="5" name="Date Placeholder 4"/>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2579879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편집합니다</a:t>
            </a:r>
          </a:p>
        </p:txBody>
      </p:sp>
      <p:sp>
        <p:nvSpPr>
          <p:cNvPr id="5" name="Date Placeholder 4"/>
          <p:cNvSpPr>
            <a:spLocks noGrp="1"/>
          </p:cNvSpPr>
          <p:nvPr>
            <p:ph type="dt" sz="half" idx="10"/>
          </p:nvPr>
        </p:nvSpPr>
        <p:spPr/>
        <p:txBody>
          <a:bodyPr/>
          <a:lstStyle/>
          <a:p>
            <a:fld id="{8771C398-EBCC-4210-8AFD-1D056CED0821}" type="datetimeFigureOut">
              <a:rPr lang="ko-KR" altLang="en-US" smtClean="0"/>
              <a:t>2018-09-02</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9789EC6C-4145-4527-B052-BF633A9807EA}" type="slidenum">
              <a:rPr lang="ko-KR" altLang="en-US" smtClean="0"/>
              <a:t>‹#›</a:t>
            </a:fld>
            <a:endParaRPr lang="ko-KR" altLang="en-US"/>
          </a:p>
        </p:txBody>
      </p:sp>
    </p:spTree>
    <p:extLst>
      <p:ext uri="{BB962C8B-B14F-4D97-AF65-F5344CB8AC3E}">
        <p14:creationId xmlns:p14="http://schemas.microsoft.com/office/powerpoint/2010/main" val="170314508"/>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71C398-EBCC-4210-8AFD-1D056CED0821}" type="datetimeFigureOut">
              <a:rPr lang="ko-KR" altLang="en-US" smtClean="0"/>
              <a:t>2018-09-02</a:t>
            </a:fld>
            <a:endParaRPr lang="ko-KR"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89EC6C-4145-4527-B052-BF633A9807EA}" type="slidenum">
              <a:rPr lang="ko-KR" altLang="en-US" smtClean="0"/>
              <a:t>‹#›</a:t>
            </a:fld>
            <a:endParaRPr lang="ko-KR" altLang="en-US"/>
          </a:p>
        </p:txBody>
      </p:sp>
      <p:sp>
        <p:nvSpPr>
          <p:cNvPr id="7" name="TextBox 6">
            <a:extLst>
              <a:ext uri="{FF2B5EF4-FFF2-40B4-BE49-F238E27FC236}">
                <a16:creationId xmlns:a16="http://schemas.microsoft.com/office/drawing/2014/main" id="{C8A0478F-8E5F-4F47-A1F2-76F3C50F715F}"/>
              </a:ext>
            </a:extLst>
          </p:cNvPr>
          <p:cNvSpPr txBox="1"/>
          <p:nvPr userDrawn="1"/>
        </p:nvSpPr>
        <p:spPr>
          <a:xfrm>
            <a:off x="9879006" y="6505575"/>
            <a:ext cx="2242922" cy="215444"/>
          </a:xfrm>
          <a:prstGeom prst="rect">
            <a:avLst/>
          </a:prstGeom>
          <a:noFill/>
        </p:spPr>
        <p:txBody>
          <a:bodyPr wrap="none" rtlCol="0">
            <a:spAutoFit/>
          </a:bodyPr>
          <a:lstStyle/>
          <a:p>
            <a:pPr algn="r"/>
            <a:r>
              <a:rPr lang="en-US" altLang="ko-KR" sz="800" dirty="0">
                <a:solidFill>
                  <a:schemeClr val="accent6"/>
                </a:solidFill>
                <a:latin typeface="+mn-ea"/>
              </a:rPr>
              <a:t>Copyrightⓒ. Saebyeol Yu. All Rights Reserved.</a:t>
            </a:r>
            <a:endParaRPr lang="ko-KR" altLang="en-US" sz="800" dirty="0">
              <a:solidFill>
                <a:schemeClr val="accent6"/>
              </a:solidFill>
              <a:latin typeface="+mn-ea"/>
            </a:endParaRPr>
          </a:p>
        </p:txBody>
      </p:sp>
    </p:spTree>
    <p:extLst>
      <p:ext uri="{BB962C8B-B14F-4D97-AF65-F5344CB8AC3E}">
        <p14:creationId xmlns:p14="http://schemas.microsoft.com/office/powerpoint/2010/main" val="262504521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3.png"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4.png"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5.png"  /><Relationship Id="rId3" Type="http://schemas.openxmlformats.org/officeDocument/2006/relationships/image" Target="../media/image16.png"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7.png"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8.png"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9.png"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0.png"  /><Relationship Id="rId3" Type="http://schemas.openxmlformats.org/officeDocument/2006/relationships/image" Target="../media/image21.png"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2.png"  /><Relationship Id="rId3" Type="http://schemas.openxmlformats.org/officeDocument/2006/relationships/image" Target="../media/image23.png"  /><Relationship Id="rId4" Type="http://schemas.openxmlformats.org/officeDocument/2006/relationships/image" Target="../media/image24.png"  /><Relationship Id="rId5" Type="http://schemas.openxmlformats.org/officeDocument/2006/relationships/image" Target="../media/image25.png"  /><Relationship Id="rId6" Type="http://schemas.openxmlformats.org/officeDocument/2006/relationships/image" Target="../media/image26.png"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7.png"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8.png"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9.png"  /><Relationship Id="rId3" Type="http://schemas.openxmlformats.org/officeDocument/2006/relationships/image" Target="../media/image30.png"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1.png"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2.png"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3.png"  /><Relationship Id="rId3" Type="http://schemas.openxmlformats.org/officeDocument/2006/relationships/image" Target="../media/image34.png"  /></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5.png"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6.png"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 Id="rId3" Type="http://schemas.openxmlformats.org/officeDocument/2006/relationships/image" Target="../media/image2.png"  /><Relationship Id="rId4" Type="http://schemas.openxmlformats.org/officeDocument/2006/relationships/image" Target="../media/image3.png"  /></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7.png"  /></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7.png"  /></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8.png"  /><Relationship Id="rId3" Type="http://schemas.openxmlformats.org/officeDocument/2006/relationships/image" Target="../media/image39.png"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png"  /><Relationship Id="rId3" Type="http://schemas.openxmlformats.org/officeDocument/2006/relationships/image" Target="../media/image5.png"  /><Relationship Id="rId4" Type="http://schemas.openxmlformats.org/officeDocument/2006/relationships/image" Target="../media/image6.png"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chart" Target="../charts/chart1.xml"  /><Relationship Id="rId3" Type="http://schemas.openxmlformats.org/officeDocument/2006/relationships/image" Target="../media/image7.png"  /><Relationship Id="rId4" Type="http://schemas.openxmlformats.org/officeDocument/2006/relationships/image" Target="../media/image8.png"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9.png"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0.png"  /><Relationship Id="rId3" Type="http://schemas.openxmlformats.org/officeDocument/2006/relationships/image" Target="../media/image11.png"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slide1.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grpSp>
        <p:nvGrpSpPr>
          <p:cNvPr id="3" name="그룹 2"/>
          <p:cNvGrpSpPr/>
          <p:nvPr/>
        </p:nvGrpSpPr>
        <p:grpSpPr>
          <a:xfrm rot="0">
            <a:off x="409402" y="1335343"/>
            <a:ext cx="7417012" cy="4473002"/>
            <a:chOff x="330744" y="361950"/>
            <a:chExt cx="6397163" cy="4473002"/>
          </a:xfrm>
        </p:grpSpPr>
        <p:sp>
          <p:nvSpPr>
            <p:cNvPr id="7" name="TextBox 6"/>
            <p:cNvSpPr txBox="1"/>
            <p:nvPr/>
          </p:nvSpPr>
          <p:spPr>
            <a:xfrm>
              <a:off x="792718" y="383617"/>
              <a:ext cx="5935187" cy="3384535"/>
            </a:xfrm>
            <a:prstGeom prst="rect">
              <a:avLst/>
            </a:prstGeom>
            <a:noFill/>
          </p:spPr>
          <p:txBody>
            <a:bodyPr wrap="square">
              <a:spAutoFit/>
            </a:bodyPr>
            <a:lstStyle/>
            <a:p>
              <a:pPr lvl="0">
                <a:defRPr/>
              </a:pPr>
              <a:r>
                <a:rPr lang="en-US" altLang="ko-KR" sz="7200" b="1" spc="-300">
                  <a:solidFill>
                    <a:schemeClr val="bg2">
                      <a:lumMod val="75000"/>
                      <a:alpha val="30000"/>
                    </a:schemeClr>
                  </a:solidFill>
                </a:rPr>
                <a:t>Use </a:t>
              </a:r>
              <a:endParaRPr lang="en-US" altLang="ko-KR" sz="7200" b="1" spc="-300">
                <a:solidFill>
                  <a:schemeClr val="bg2">
                    <a:lumMod val="75000"/>
                    <a:alpha val="30000"/>
                  </a:schemeClr>
                </a:solidFill>
              </a:endParaRPr>
            </a:p>
            <a:p>
              <a:pPr lvl="0">
                <a:defRPr/>
              </a:pPr>
              <a:r>
                <a:rPr lang="en-US" altLang="ko-KR" sz="7200" b="1" spc="-300">
                  <a:solidFill>
                    <a:schemeClr val="bg2">
                      <a:lumMod val="75000"/>
                      <a:alpha val="30000"/>
                    </a:schemeClr>
                  </a:solidFill>
                </a:rPr>
                <a:t>PowerPoint</a:t>
              </a:r>
              <a:endParaRPr lang="en-US" altLang="ko-KR" sz="7200" b="1" spc="-300">
                <a:solidFill>
                  <a:schemeClr val="bg2">
                    <a:lumMod val="75000"/>
                    <a:alpha val="30000"/>
                  </a:schemeClr>
                </a:solidFill>
              </a:endParaRPr>
            </a:p>
            <a:p>
              <a:pPr lvl="0">
                <a:defRPr/>
              </a:pPr>
              <a:r>
                <a:rPr lang="en-US" altLang="ko-KR" sz="7200" b="1" spc="-300">
                  <a:solidFill>
                    <a:schemeClr val="bg2">
                      <a:lumMod val="75000"/>
                      <a:alpha val="30000"/>
                    </a:schemeClr>
                  </a:solidFill>
                </a:rPr>
                <a:t>As Photoshop</a:t>
              </a:r>
              <a:endParaRPr lang="ko-KR" altLang="en-US" sz="7200" b="1" spc="-300">
                <a:solidFill>
                  <a:schemeClr val="bg2">
                    <a:lumMod val="75000"/>
                    <a:alpha val="30000"/>
                  </a:schemeClr>
                </a:solidFill>
              </a:endParaRPr>
            </a:p>
          </p:txBody>
        </p:sp>
        <p:sp>
          <p:nvSpPr>
            <p:cNvPr id="4" name="TextBox 3"/>
            <p:cNvSpPr txBox="1"/>
            <p:nvPr/>
          </p:nvSpPr>
          <p:spPr>
            <a:xfrm>
              <a:off x="330744" y="361950"/>
              <a:ext cx="6300541" cy="4473002"/>
            </a:xfrm>
            <a:prstGeom prst="rect">
              <a:avLst/>
            </a:prstGeom>
            <a:noFill/>
          </p:spPr>
          <p:txBody>
            <a:bodyPr wrap="square">
              <a:spAutoFit/>
            </a:bodyPr>
            <a:lstStyle/>
            <a:p>
              <a:pPr lvl="0">
                <a:defRPr/>
              </a:pPr>
              <a:r>
                <a:rPr lang="en-US" altLang="ko-KR" sz="7200" b="1" spc="-300">
                  <a:solidFill>
                    <a:schemeClr val="accent1">
                      <a:alpha val="70000"/>
                    </a:schemeClr>
                  </a:solidFill>
                </a:rPr>
                <a:t> </a:t>
              </a:r>
              <a:r>
                <a:rPr lang="ko-KR" altLang="en-US" sz="7200" b="1" spc="-300">
                  <a:solidFill>
                    <a:schemeClr val="accent1">
                      <a:alpha val="70000"/>
                    </a:schemeClr>
                  </a:solidFill>
                </a:rPr>
                <a:t>서울시 자치구 별</a:t>
              </a:r>
              <a:endParaRPr lang="ko-KR" altLang="en-US" sz="7200" b="1" spc="-300">
                <a:solidFill>
                  <a:schemeClr val="accent1">
                    <a:alpha val="70000"/>
                  </a:schemeClr>
                </a:solidFill>
              </a:endParaRPr>
            </a:p>
            <a:p>
              <a:pPr lvl="0">
                <a:defRPr/>
              </a:pPr>
              <a:r>
                <a:rPr lang="ko-KR" altLang="en-US" sz="7200" b="1" spc="-300">
                  <a:solidFill>
                    <a:schemeClr val="accent1">
                      <a:alpha val="70000"/>
                    </a:schemeClr>
                  </a:solidFill>
                </a:rPr>
                <a:t>유기동물 발생 </a:t>
              </a:r>
              <a:endParaRPr lang="ko-KR" altLang="en-US" sz="7200" b="1" spc="-300">
                <a:solidFill>
                  <a:schemeClr val="accent1">
                    <a:alpha val="70000"/>
                  </a:schemeClr>
                </a:solidFill>
              </a:endParaRPr>
            </a:p>
            <a:p>
              <a:pPr lvl="0">
                <a:defRPr/>
              </a:pPr>
              <a:r>
                <a:rPr lang="ko-KR" altLang="en-US" sz="7200" b="1" spc="-300">
                  <a:solidFill>
                    <a:schemeClr val="accent1">
                      <a:alpha val="70000"/>
                    </a:schemeClr>
                  </a:solidFill>
                </a:rPr>
                <a:t>비율 분석</a:t>
              </a:r>
              <a:endParaRPr lang="ko-KR" altLang="en-US" sz="7200" b="1" spc="-300">
                <a:solidFill>
                  <a:schemeClr val="accent1">
                    <a:alpha val="70000"/>
                  </a:schemeClr>
                </a:solidFill>
              </a:endParaRPr>
            </a:p>
            <a:p>
              <a:pPr lvl="0">
                <a:defRPr/>
              </a:pPr>
              <a:r>
                <a:rPr lang="en-US" altLang="ko-KR" sz="7200" b="1" spc="-300">
                  <a:solidFill>
                    <a:schemeClr val="accent1">
                      <a:alpha val="70000"/>
                    </a:schemeClr>
                  </a:solidFill>
                </a:rPr>
                <a:t> </a:t>
              </a:r>
              <a:endParaRPr lang="ko-KR" altLang="en-US" sz="7200" b="1" spc="-300">
                <a:solidFill>
                  <a:schemeClr val="accent1">
                    <a:alpha val="70000"/>
                  </a:schemeClr>
                </a:solidFill>
              </a:endParaRPr>
            </a:p>
          </p:txBody>
        </p:sp>
      </p:grpSp>
      <p:sp>
        <p:nvSpPr>
          <p:cNvPr id="8" name="TextBox 7"/>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grpSp>
        <p:nvGrpSpPr>
          <p:cNvPr id="2" name="그룹 1"/>
          <p:cNvGrpSpPr/>
          <p:nvPr/>
        </p:nvGrpSpPr>
        <p:grpSpPr>
          <a:xfrm rot="0">
            <a:off x="8162925" y="2348030"/>
            <a:ext cx="3376734" cy="1866900"/>
            <a:chOff x="8162925" y="2495550"/>
            <a:chExt cx="3376734" cy="1866900"/>
          </a:xfrm>
        </p:grpSpPr>
        <p:sp>
          <p:nvSpPr>
            <p:cNvPr id="5" name="이등변 삼각형 4"/>
            <p:cNvSpPr/>
            <p:nvPr/>
          </p:nvSpPr>
          <p:spPr>
            <a:xfrm>
              <a:off x="8162925" y="2495550"/>
              <a:ext cx="2165604" cy="1866900"/>
            </a:xfrm>
            <a:prstGeom prst="triangle">
              <a:avLst>
                <a:gd name="adj" fmla="val 50000"/>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9" name="이등변 삼각형 8"/>
            <p:cNvSpPr/>
            <p:nvPr/>
          </p:nvSpPr>
          <p:spPr>
            <a:xfrm>
              <a:off x="9374055" y="2495550"/>
              <a:ext cx="2165604" cy="1866900"/>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grpSp>
      <p:sp>
        <p:nvSpPr>
          <p:cNvPr id="10" name=""/>
          <p:cNvSpPr/>
          <p:nvPr/>
        </p:nvSpPr>
        <p:spPr>
          <a:xfrm>
            <a:off x="4258348" y="4862560"/>
            <a:ext cx="2972954" cy="81780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p>
            <a:pPr algn="ctr">
              <a:defRPr/>
            </a:pPr>
            <a:r>
              <a:rPr lang="ko-KR" altLang="en-US" b="1">
                <a:solidFill>
                  <a:srgbClr val="1b1760"/>
                </a:solidFill>
                <a:latin typeface="나눔고딕"/>
                <a:ea typeface="나눔고딕"/>
              </a:rPr>
              <a:t>빅데이터 분석과정 교육생 </a:t>
            </a:r>
            <a:endParaRPr lang="ko-KR" altLang="en-US" b="1">
              <a:solidFill>
                <a:srgbClr val="1b1760"/>
              </a:solidFill>
              <a:latin typeface="나눔고딕"/>
              <a:ea typeface="나눔고딕"/>
            </a:endParaRPr>
          </a:p>
          <a:p>
            <a:pPr algn="ctr">
              <a:defRPr/>
            </a:pPr>
            <a:r>
              <a:rPr lang="ko-KR" altLang="en-US" b="1">
                <a:solidFill>
                  <a:srgbClr val="1b1760"/>
                </a:solidFill>
                <a:latin typeface="나눔고딕"/>
                <a:ea typeface="나눔고딕"/>
              </a:rPr>
              <a:t>김미소</a:t>
            </a:r>
            <a:endParaRPr lang="ko-KR" altLang="en-US" b="1">
              <a:solidFill>
                <a:srgbClr val="1b1760"/>
              </a:solidFill>
              <a:latin typeface="나눔고딕"/>
              <a:ea typeface="나눔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0.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a:defRPr/>
            </a:pPr>
            <a:r>
              <a:rPr lang="ko-KR" altLang="en-US"/>
              <a:t/>
            </a:r>
            <a:endParaRPr lang="ko-KR" altLang="en-US"/>
          </a:p>
        </p:txBody>
      </p:sp>
      <p:sp>
        <p:nvSpPr>
          <p:cNvPr id="3" name="Content Placeholder 2"/>
          <p:cNvSpPr>
            <a:spLocks noGrp="1"/>
          </p:cNvSpPr>
          <p:nvPr>
            <p:ph idx="1"/>
          </p:nvPr>
        </p:nvSpPr>
        <p:spPr/>
        <p:txBody>
          <a:bodyPr/>
          <a:lstStyle/>
          <a:p>
            <a:pPr>
              <a:defRPr/>
            </a:pPr>
            <a:r>
              <a:rPr lang="ko-KR" altLang="en-US"/>
              <a:t/>
            </a:r>
            <a:endParaRPr lang="ko-KR" altLang="en-US"/>
          </a:p>
        </p:txBody>
      </p:sp>
      <p:pic>
        <p:nvPicPr>
          <p:cNvPr id="4" name=""/>
          <p:cNvPicPr>
            <a:picLocks noChangeAspect="1"/>
          </p:cNvPicPr>
          <p:nvPr/>
        </p:nvPicPr>
        <p:blipFill rotWithShape="1">
          <a:blip r:embed="rId2"/>
          <a:stretch>
            <a:fillRect/>
          </a:stretch>
        </p:blipFill>
        <p:spPr>
          <a:xfrm>
            <a:off x="0" y="297459"/>
            <a:ext cx="12192000" cy="5959386"/>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1.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a:defRPr/>
            </a:pPr>
            <a:r>
              <a:rPr lang="ko-KR" altLang="en-US"/>
              <a:t/>
            </a:r>
            <a:endParaRPr lang="ko-KR" altLang="en-US"/>
          </a:p>
        </p:txBody>
      </p:sp>
      <p:sp>
        <p:nvSpPr>
          <p:cNvPr id="3" name="Content Placeholder 2"/>
          <p:cNvSpPr>
            <a:spLocks noGrp="1"/>
          </p:cNvSpPr>
          <p:nvPr>
            <p:ph idx="1"/>
          </p:nvPr>
        </p:nvSpPr>
        <p:spPr/>
        <p:txBody>
          <a:bodyPr/>
          <a:lstStyle/>
          <a:p>
            <a:pPr>
              <a:defRPr/>
            </a:pPr>
            <a:r>
              <a:rPr lang="ko-KR" altLang="en-US"/>
              <a:t/>
            </a:r>
            <a:endParaRPr lang="ko-KR" altLang="en-US"/>
          </a:p>
        </p:txBody>
      </p:sp>
      <p:pic>
        <p:nvPicPr>
          <p:cNvPr id="4" name=""/>
          <p:cNvPicPr>
            <a:picLocks noChangeAspect="1"/>
          </p:cNvPicPr>
          <p:nvPr/>
        </p:nvPicPr>
        <p:blipFill rotWithShape="1">
          <a:blip r:embed="rId2"/>
          <a:stretch>
            <a:fillRect/>
          </a:stretch>
        </p:blipFill>
        <p:spPr>
          <a:xfrm>
            <a:off x="0" y="0"/>
            <a:ext cx="12192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2.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a:defRPr/>
            </a:pPr>
            <a:r>
              <a:rPr lang="ko-KR" altLang="en-US"/>
              <a:t/>
            </a:r>
            <a:endParaRPr lang="ko-KR" altLang="en-US"/>
          </a:p>
        </p:txBody>
      </p:sp>
      <p:sp>
        <p:nvSpPr>
          <p:cNvPr id="3" name="Content Placeholder 2"/>
          <p:cNvSpPr>
            <a:spLocks noGrp="1"/>
          </p:cNvSpPr>
          <p:nvPr>
            <p:ph idx="1"/>
          </p:nvPr>
        </p:nvSpPr>
        <p:spPr/>
        <p:txBody>
          <a:bodyPr/>
          <a:lstStyle/>
          <a:p>
            <a:pPr>
              <a:defRPr/>
            </a:pPr>
            <a:r>
              <a:rPr lang="ko-KR" altLang="en-US"/>
              <a:t/>
            </a:r>
            <a:endParaRPr lang="ko-KR" altLang="en-US"/>
          </a:p>
        </p:txBody>
      </p:sp>
      <p:pic>
        <p:nvPicPr>
          <p:cNvPr id="4" name=""/>
          <p:cNvPicPr>
            <a:picLocks noChangeAspect="1"/>
          </p:cNvPicPr>
          <p:nvPr/>
        </p:nvPicPr>
        <p:blipFill rotWithShape="1">
          <a:blip r:embed="rId2"/>
          <a:stretch>
            <a:fillRect/>
          </a:stretch>
        </p:blipFill>
        <p:spPr>
          <a:xfrm>
            <a:off x="0" y="0"/>
            <a:ext cx="5049573" cy="6715768"/>
          </a:xfrm>
          <a:prstGeom prst="rect">
            <a:avLst/>
          </a:prstGeom>
        </p:spPr>
      </p:pic>
      <p:pic>
        <p:nvPicPr>
          <p:cNvPr id="5" name=""/>
          <p:cNvPicPr>
            <a:picLocks noChangeAspect="1"/>
          </p:cNvPicPr>
          <p:nvPr/>
        </p:nvPicPr>
        <p:blipFill rotWithShape="1">
          <a:blip r:embed="rId3"/>
          <a:stretch>
            <a:fillRect/>
          </a:stretch>
        </p:blipFill>
        <p:spPr>
          <a:xfrm>
            <a:off x="5046869" y="0"/>
            <a:ext cx="7145130" cy="6669786"/>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3.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75547" y="1291971"/>
            <a:ext cx="8076853" cy="1001649"/>
          </a:xfrm>
          <a:prstGeom prst="rect">
            <a:avLst/>
          </a:prstGeom>
          <a:noFill/>
        </p:spPr>
        <p:txBody>
          <a:bodyPr wrap="square">
            <a:spAutoFit/>
          </a:bodyPr>
          <a:lstStyle/>
          <a:p>
            <a:pPr lvl="0">
              <a:defRPr/>
            </a:pPr>
            <a:r>
              <a:rPr lang="en-US" altLang="ko-KR" sz="6000" b="1">
                <a:solidFill>
                  <a:schemeClr val="tx2"/>
                </a:solidFill>
              </a:rPr>
              <a:t>02.</a:t>
            </a:r>
            <a:r>
              <a:rPr lang="ko-KR" altLang="en-US" sz="6000" b="1">
                <a:solidFill>
                  <a:schemeClr val="tx2"/>
                </a:solidFill>
              </a:rPr>
              <a:t> 유기동물 발생 비율</a:t>
            </a:r>
            <a:endParaRPr lang="ko-KR" altLang="en-US" sz="6000" b="1">
              <a:solidFill>
                <a:schemeClr val="tx2"/>
              </a:solidFill>
            </a:endParaRPr>
          </a:p>
        </p:txBody>
      </p:sp>
      <p:sp>
        <p:nvSpPr>
          <p:cNvPr id="9" name="TextBox 8"/>
          <p:cNvSpPr txBox="1"/>
          <p:nvPr/>
        </p:nvSpPr>
        <p:spPr>
          <a:xfrm>
            <a:off x="533433" y="3549402"/>
            <a:ext cx="3606131" cy="1068318"/>
          </a:xfrm>
          <a:prstGeom prst="rect">
            <a:avLst/>
          </a:prstGeom>
          <a:noFill/>
        </p:spPr>
        <p:txBody>
          <a:bodyPr wrap="none">
            <a:spAutoFit/>
          </a:bodyPr>
          <a:lstStyle/>
          <a:p>
            <a:pPr lvl="0">
              <a:defRPr/>
            </a:pPr>
            <a:r>
              <a:rPr lang="en-US" altLang="ko-KR" sz="3200" b="0" spc="-150">
                <a:solidFill>
                  <a:schemeClr val="tx2"/>
                </a:solidFill>
                <a:latin typeface="+mn-ea"/>
              </a:rPr>
              <a:t>-</a:t>
            </a:r>
            <a:r>
              <a:rPr lang="ko-KR" altLang="en-US" sz="3200" b="0" spc="-150">
                <a:solidFill>
                  <a:schemeClr val="tx2"/>
                </a:solidFill>
                <a:latin typeface="+mn-ea"/>
              </a:rPr>
              <a:t> 년도 별 유기비율</a:t>
            </a:r>
            <a:endParaRPr lang="ko-KR" altLang="en-US" sz="3200" b="0" spc="-150">
              <a:solidFill>
                <a:schemeClr val="tx2"/>
              </a:solidFill>
              <a:latin typeface="+mn-ea"/>
            </a:endParaRPr>
          </a:p>
          <a:p>
            <a:pPr lvl="0">
              <a:defRPr/>
            </a:pPr>
            <a:r>
              <a:rPr lang="en-US" altLang="ko-KR" sz="3200" b="0" spc="-150">
                <a:solidFill>
                  <a:schemeClr val="tx2"/>
                </a:solidFill>
                <a:latin typeface="+mn-ea"/>
              </a:rPr>
              <a:t>-</a:t>
            </a:r>
            <a:r>
              <a:rPr lang="ko-KR" altLang="en-US" sz="3200" b="0" spc="-150">
                <a:solidFill>
                  <a:schemeClr val="tx2"/>
                </a:solidFill>
                <a:latin typeface="+mn-ea"/>
              </a:rPr>
              <a:t> 자치구 별 유기비율</a:t>
            </a:r>
            <a:endParaRPr lang="ko-KR" altLang="en-US" sz="3200" b="0" spc="-150">
              <a:solidFill>
                <a:schemeClr val="tx2"/>
              </a:solidFill>
              <a:latin typeface="+mn-ea"/>
            </a:endParaRPr>
          </a:p>
        </p:txBody>
      </p:sp>
      <p:sp>
        <p:nvSpPr>
          <p:cNvPr id="10" name="TextBox 9"/>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8" name="직선 연결선 17"/>
          <p:cNvCxnSpPr/>
          <p:nvPr/>
        </p:nvCxnSpPr>
        <p:spPr>
          <a:xfrm>
            <a:off x="489352" y="3392488"/>
            <a:ext cx="697470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11" name="이등변 삼각형 10"/>
          <p:cNvSpPr/>
          <p:nvPr/>
        </p:nvSpPr>
        <p:spPr>
          <a:xfrm>
            <a:off x="6688067" y="919927"/>
            <a:ext cx="3334365" cy="4594205"/>
          </a:xfrm>
          <a:prstGeom prst="triangle">
            <a:avLst>
              <a:gd name="adj" fmla="val 50000"/>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2" name="이등변 삼각형 11"/>
          <p:cNvSpPr/>
          <p:nvPr/>
        </p:nvSpPr>
        <p:spPr>
          <a:xfrm>
            <a:off x="8552835" y="919927"/>
            <a:ext cx="3334365" cy="4594205"/>
          </a:xfrm>
          <a:prstGeom prst="triangle">
            <a:avLst>
              <a:gd name="adj" fmla="val 50000"/>
            </a:avLst>
          </a:pr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4.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cxnSp>
        <p:nvCxnSpPr>
          <p:cNvPr id="5" name="직선 연결선 4"/>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직사각형 6"/>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8" name="TextBox 7"/>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2</a:t>
            </a:r>
            <a:endParaRPr lang="ko-KR" altLang="en-US" sz="3200" b="1">
              <a:solidFill>
                <a:schemeClr val="bg1"/>
              </a:solidFill>
            </a:endParaRPr>
          </a:p>
        </p:txBody>
      </p:sp>
      <p:sp>
        <p:nvSpPr>
          <p:cNvPr id="11" name="TextBox 10"/>
          <p:cNvSpPr txBox="1"/>
          <p:nvPr/>
        </p:nvSpPr>
        <p:spPr>
          <a:xfrm>
            <a:off x="1216489" y="360490"/>
            <a:ext cx="9725858" cy="418655"/>
          </a:xfrm>
          <a:prstGeom prst="rect">
            <a:avLst/>
          </a:prstGeom>
          <a:noFill/>
        </p:spPr>
        <p:txBody>
          <a:bodyPr wrap="square">
            <a:spAutoFit/>
          </a:bodyPr>
          <a:lstStyle/>
          <a:p>
            <a:pPr lvl="0">
              <a:defRPr/>
            </a:pPr>
            <a:r>
              <a:rPr lang="ko-KR" altLang="en-US" sz="2200" b="1"/>
              <a:t>년도별 유기 비율</a:t>
            </a:r>
            <a:endParaRPr lang="ko-KR" altLang="en-US" sz="2200" b="1"/>
          </a:p>
        </p:txBody>
      </p:sp>
      <p:sp>
        <p:nvSpPr>
          <p:cNvPr id="32" name="TextBox 31"/>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sp>
        <p:nvSpPr>
          <p:cNvPr id="33" name="TextBox 10"/>
          <p:cNvSpPr txBox="1"/>
          <p:nvPr/>
        </p:nvSpPr>
        <p:spPr>
          <a:xfrm>
            <a:off x="1233070" y="827141"/>
            <a:ext cx="9725858" cy="423211"/>
          </a:xfrm>
          <a:prstGeom prst="rect">
            <a:avLst/>
          </a:prstGeom>
          <a:noFill/>
        </p:spPr>
        <p:txBody>
          <a:bodyPr wrap="square">
            <a:spAutoFit/>
          </a:bodyPr>
          <a:lstStyle/>
          <a:p>
            <a:pPr lvl="0">
              <a:defRPr/>
            </a:pPr>
            <a:r>
              <a:rPr lang="en-US" altLang="ko-KR" sz="2200"/>
              <a:t>-</a:t>
            </a:r>
            <a:r>
              <a:rPr lang="ko-KR" altLang="en-US" sz="2200"/>
              <a:t> 2003~2020년까지 년도 별 유기동물 전체 합계를 꺾은선 그래프로 나타내기</a:t>
            </a:r>
            <a:endParaRPr lang="ko-KR" altLang="en-US" sz="2200"/>
          </a:p>
        </p:txBody>
      </p:sp>
      <p:pic>
        <p:nvPicPr>
          <p:cNvPr id="35" name=""/>
          <p:cNvPicPr>
            <a:picLocks noChangeAspect="1"/>
          </p:cNvPicPr>
          <p:nvPr/>
        </p:nvPicPr>
        <p:blipFill rotWithShape="1">
          <a:blip r:embed="rId2"/>
          <a:stretch>
            <a:fillRect/>
          </a:stretch>
        </p:blipFill>
        <p:spPr>
          <a:xfrm>
            <a:off x="0" y="1404936"/>
            <a:ext cx="12192000" cy="5453063"/>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5.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cxnSp>
        <p:nvCxnSpPr>
          <p:cNvPr id="5" name="직선 연결선 4"/>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직사각형 6"/>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8" name="TextBox 7"/>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2</a:t>
            </a:r>
            <a:endParaRPr lang="ko-KR" altLang="en-US" sz="3200" b="1">
              <a:solidFill>
                <a:schemeClr val="bg1"/>
              </a:solidFill>
            </a:endParaRPr>
          </a:p>
        </p:txBody>
      </p:sp>
      <p:sp>
        <p:nvSpPr>
          <p:cNvPr id="11" name="TextBox 10"/>
          <p:cNvSpPr txBox="1"/>
          <p:nvPr/>
        </p:nvSpPr>
        <p:spPr>
          <a:xfrm>
            <a:off x="1216489" y="360490"/>
            <a:ext cx="9725858" cy="418655"/>
          </a:xfrm>
          <a:prstGeom prst="rect">
            <a:avLst/>
          </a:prstGeom>
          <a:noFill/>
        </p:spPr>
        <p:txBody>
          <a:bodyPr wrap="square">
            <a:spAutoFit/>
          </a:bodyPr>
          <a:lstStyle/>
          <a:p>
            <a:pPr lvl="0">
              <a:defRPr/>
            </a:pPr>
            <a:r>
              <a:rPr lang="ko-KR" altLang="en-US" sz="2200" b="1"/>
              <a:t>년도별 유기 비율</a:t>
            </a:r>
            <a:endParaRPr lang="ko-KR" altLang="en-US" sz="2200" b="1"/>
          </a:p>
        </p:txBody>
      </p:sp>
      <p:sp>
        <p:nvSpPr>
          <p:cNvPr id="32" name="TextBox 31"/>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pic>
        <p:nvPicPr>
          <p:cNvPr id="36" name=""/>
          <p:cNvPicPr>
            <a:picLocks noChangeAspect="1"/>
          </p:cNvPicPr>
          <p:nvPr/>
        </p:nvPicPr>
        <p:blipFill rotWithShape="1">
          <a:blip r:embed="rId2"/>
          <a:stretch>
            <a:fillRect/>
          </a:stretch>
        </p:blipFill>
        <p:spPr>
          <a:xfrm>
            <a:off x="0" y="898571"/>
            <a:ext cx="12192000" cy="5959429"/>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6.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cxnSp>
        <p:nvCxnSpPr>
          <p:cNvPr id="5" name="직선 연결선 4"/>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직사각형 6"/>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8" name="TextBox 7"/>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2</a:t>
            </a:r>
            <a:endParaRPr lang="ko-KR" altLang="en-US" sz="3200" b="1">
              <a:solidFill>
                <a:schemeClr val="bg1"/>
              </a:solidFill>
            </a:endParaRPr>
          </a:p>
        </p:txBody>
      </p:sp>
      <p:sp>
        <p:nvSpPr>
          <p:cNvPr id="11" name="TextBox 10"/>
          <p:cNvSpPr txBox="1"/>
          <p:nvPr/>
        </p:nvSpPr>
        <p:spPr>
          <a:xfrm>
            <a:off x="1216489" y="360490"/>
            <a:ext cx="9725858" cy="418655"/>
          </a:xfrm>
          <a:prstGeom prst="rect">
            <a:avLst/>
          </a:prstGeom>
          <a:noFill/>
        </p:spPr>
        <p:txBody>
          <a:bodyPr wrap="square">
            <a:spAutoFit/>
          </a:bodyPr>
          <a:lstStyle/>
          <a:p>
            <a:pPr lvl="0">
              <a:defRPr/>
            </a:pPr>
            <a:r>
              <a:rPr lang="ko-KR" altLang="en-US" sz="2200" b="1"/>
              <a:t>유기동물 발생 비율</a:t>
            </a:r>
            <a:endParaRPr lang="ko-KR" altLang="en-US" sz="2200" b="1"/>
          </a:p>
        </p:txBody>
      </p:sp>
      <p:grpSp>
        <p:nvGrpSpPr>
          <p:cNvPr id="16" name="그룹 15"/>
          <p:cNvGrpSpPr/>
          <p:nvPr/>
        </p:nvGrpSpPr>
        <p:grpSpPr>
          <a:xfrm rot="0">
            <a:off x="3561611" y="1659671"/>
            <a:ext cx="4840178" cy="4324351"/>
            <a:chOff x="3222624" y="1597024"/>
            <a:chExt cx="4840178" cy="4324351"/>
          </a:xfrm>
        </p:grpSpPr>
        <p:sp>
          <p:nvSpPr>
            <p:cNvPr id="2" name="타원 1"/>
            <p:cNvSpPr/>
            <p:nvPr/>
          </p:nvSpPr>
          <p:spPr>
            <a:xfrm>
              <a:off x="3222624" y="1597024"/>
              <a:ext cx="2809875" cy="2809875"/>
            </a:xfrm>
            <a:prstGeom prst="ellipse">
              <a:avLst/>
            </a:prstGeom>
            <a:pattFill prst="dkUpDiag">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6" name="타원 5"/>
            <p:cNvSpPr/>
            <p:nvPr/>
          </p:nvSpPr>
          <p:spPr>
            <a:xfrm>
              <a:off x="5252927" y="1597025"/>
              <a:ext cx="2809875" cy="2809875"/>
            </a:xfrm>
            <a:prstGeom prst="ellipse">
              <a:avLst/>
            </a:pr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2" name="타원 11"/>
            <p:cNvSpPr/>
            <p:nvPr/>
          </p:nvSpPr>
          <p:spPr>
            <a:xfrm>
              <a:off x="4314660" y="3111500"/>
              <a:ext cx="2809875" cy="2809875"/>
            </a:xfrm>
            <a:prstGeom prst="ellipse">
              <a:avLst/>
            </a:prstGeom>
            <a:solidFill>
              <a:schemeClr val="accent3">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grpSp>
      <p:grpSp>
        <p:nvGrpSpPr>
          <p:cNvPr id="13" name="그룹 12"/>
          <p:cNvGrpSpPr/>
          <p:nvPr/>
        </p:nvGrpSpPr>
        <p:grpSpPr>
          <a:xfrm rot="0">
            <a:off x="8910152" y="3023885"/>
            <a:ext cx="2422458" cy="1555199"/>
            <a:chOff x="102324" y="3738357"/>
            <a:chExt cx="2422458" cy="1555199"/>
          </a:xfrm>
        </p:grpSpPr>
        <p:sp>
          <p:nvSpPr>
            <p:cNvPr id="14" name="TextBox 13"/>
            <p:cNvSpPr txBox="1"/>
            <p:nvPr/>
          </p:nvSpPr>
          <p:spPr>
            <a:xfrm>
              <a:off x="102324" y="3738357"/>
              <a:ext cx="2344588" cy="450835"/>
            </a:xfrm>
            <a:prstGeom prst="rect">
              <a:avLst/>
            </a:prstGeom>
            <a:noFill/>
          </p:spPr>
          <p:txBody>
            <a:bodyPr wrap="none">
              <a:spAutoFit/>
            </a:bodyPr>
            <a:lstStyle/>
            <a:p>
              <a:pPr lvl="0">
                <a:defRPr/>
              </a:pPr>
              <a:r>
                <a:rPr lang="en-US" altLang="ko-KR" sz="2400">
                  <a:solidFill>
                    <a:schemeClr val="tx2"/>
                  </a:solidFill>
                </a:rPr>
                <a:t>Insert Title Here</a:t>
              </a:r>
              <a:endParaRPr lang="ko-KR" altLang="en-US" sz="2400">
                <a:solidFill>
                  <a:schemeClr val="tx2"/>
                </a:solidFill>
              </a:endParaRPr>
            </a:p>
          </p:txBody>
        </p:sp>
        <p:sp>
          <p:nvSpPr>
            <p:cNvPr id="15" name="TextBox 14"/>
            <p:cNvSpPr txBox="1"/>
            <p:nvPr/>
          </p:nvSpPr>
          <p:spPr>
            <a:xfrm>
              <a:off x="102325" y="4231727"/>
              <a:ext cx="2362992" cy="1061829"/>
            </a:xfrm>
            <a:prstGeom prst="rect">
              <a:avLst/>
            </a:prstGeom>
            <a:noFill/>
          </p:spPr>
          <p:txBody>
            <a:bodyPr wrap="square">
              <a:spAutoFit/>
            </a:bodyPr>
            <a:lstStyle/>
            <a:p>
              <a:pPr algn="just">
                <a:defRPr/>
              </a:pPr>
              <a:r>
                <a:rPr lang="en-US" altLang="ko-KR" sz="900">
                  <a:solidFill>
                    <a:schemeClr val="tx2"/>
                  </a:solidFill>
                </a:rPr>
                <a:t>Lorem Ipsum is simply dummy text of the printing and typesetting industry. Lorem Ipsum has been the industry's standard dummy text ever since the 1500s, when an unknown printer took a galley of type and scrambled it to make a type specimen book. </a:t>
              </a:r>
              <a:endParaRPr lang="ko-KR" altLang="en-US" sz="900">
                <a:solidFill>
                  <a:schemeClr val="tx2"/>
                </a:solidFill>
              </a:endParaRPr>
            </a:p>
          </p:txBody>
        </p:sp>
      </p:grpSp>
      <p:grpSp>
        <p:nvGrpSpPr>
          <p:cNvPr id="21" name="그룹 20"/>
          <p:cNvGrpSpPr/>
          <p:nvPr/>
        </p:nvGrpSpPr>
        <p:grpSpPr>
          <a:xfrm rot="0">
            <a:off x="749440" y="2401279"/>
            <a:ext cx="1978427" cy="1326657"/>
            <a:chOff x="93908" y="3859177"/>
            <a:chExt cx="1978427" cy="1326657"/>
          </a:xfrm>
        </p:grpSpPr>
        <p:sp>
          <p:nvSpPr>
            <p:cNvPr id="22" name="TextBox 21"/>
            <p:cNvSpPr txBox="1"/>
            <p:nvPr/>
          </p:nvSpPr>
          <p:spPr>
            <a:xfrm>
              <a:off x="93908" y="3859177"/>
              <a:ext cx="1980425" cy="387641"/>
            </a:xfrm>
            <a:prstGeom prst="rect">
              <a:avLst/>
            </a:prstGeom>
            <a:noFill/>
          </p:spPr>
          <p:txBody>
            <a:bodyPr wrap="none">
              <a:spAutoFit/>
            </a:bodyPr>
            <a:lstStyle/>
            <a:p>
              <a:pPr lvl="0">
                <a:defRPr/>
              </a:pPr>
              <a:r>
                <a:rPr lang="en-US" altLang="ko-KR" sz="2000">
                  <a:solidFill>
                    <a:schemeClr val="tx2"/>
                  </a:solidFill>
                </a:rPr>
                <a:t>Insert Title Here</a:t>
              </a:r>
              <a:endParaRPr lang="ko-KR" altLang="en-US" sz="2000">
                <a:solidFill>
                  <a:schemeClr val="tx2"/>
                </a:solidFill>
              </a:endParaRPr>
            </a:p>
          </p:txBody>
        </p:sp>
        <p:sp>
          <p:nvSpPr>
            <p:cNvPr id="23" name="TextBox 22"/>
            <p:cNvSpPr txBox="1"/>
            <p:nvPr/>
          </p:nvSpPr>
          <p:spPr>
            <a:xfrm>
              <a:off x="102325" y="4231727"/>
              <a:ext cx="1948404" cy="954107"/>
            </a:xfrm>
            <a:prstGeom prst="rect">
              <a:avLst/>
            </a:prstGeom>
            <a:noFill/>
          </p:spPr>
          <p:txBody>
            <a:bodyPr wrap="square">
              <a:spAutoFit/>
            </a:bodyPr>
            <a:lstStyle/>
            <a:p>
              <a:pPr algn="just">
                <a:defRPr/>
              </a:pPr>
              <a:r>
                <a:rPr lang="en-US" altLang="ko-KR" sz="800">
                  <a:solidFill>
                    <a:schemeClr val="tx2"/>
                  </a:solidFill>
                </a:rPr>
                <a:t>Lorem Ipsum is simply dummy text of the printing and typesetting industry. Lorem Ipsum has been the industry's standard dummy text ever since the 1500s, when an unknown printer took a galley of type and scrambled it to make a type specimen book. </a:t>
              </a:r>
              <a:endParaRPr lang="ko-KR" altLang="en-US" sz="800">
                <a:solidFill>
                  <a:schemeClr val="tx2"/>
                </a:solidFill>
              </a:endParaRPr>
            </a:p>
          </p:txBody>
        </p:sp>
      </p:grpSp>
      <p:grpSp>
        <p:nvGrpSpPr>
          <p:cNvPr id="24" name="그룹 23"/>
          <p:cNvGrpSpPr/>
          <p:nvPr/>
        </p:nvGrpSpPr>
        <p:grpSpPr>
          <a:xfrm rot="0">
            <a:off x="1801611" y="4805050"/>
            <a:ext cx="1978427" cy="1326657"/>
            <a:chOff x="93908" y="3859177"/>
            <a:chExt cx="1978427" cy="1326657"/>
          </a:xfrm>
        </p:grpSpPr>
        <p:sp>
          <p:nvSpPr>
            <p:cNvPr id="25" name="TextBox 24"/>
            <p:cNvSpPr txBox="1"/>
            <p:nvPr/>
          </p:nvSpPr>
          <p:spPr>
            <a:xfrm>
              <a:off x="93908" y="3859177"/>
              <a:ext cx="1978427" cy="400110"/>
            </a:xfrm>
            <a:prstGeom prst="rect">
              <a:avLst/>
            </a:prstGeom>
            <a:noFill/>
          </p:spPr>
          <p:txBody>
            <a:bodyPr wrap="none">
              <a:spAutoFit/>
            </a:bodyPr>
            <a:lstStyle/>
            <a:p>
              <a:pPr lvl="0">
                <a:defRPr/>
              </a:pPr>
              <a:r>
                <a:rPr lang="en-US" altLang="ko-KR" sz="2000">
                  <a:solidFill>
                    <a:schemeClr val="tx2"/>
                  </a:solidFill>
                </a:rPr>
                <a:t>Insert Title Here</a:t>
              </a:r>
              <a:endParaRPr lang="ko-KR" altLang="en-US" sz="2000">
                <a:solidFill>
                  <a:schemeClr val="tx2"/>
                </a:solidFill>
              </a:endParaRPr>
            </a:p>
          </p:txBody>
        </p:sp>
        <p:sp>
          <p:nvSpPr>
            <p:cNvPr id="26" name="TextBox 25"/>
            <p:cNvSpPr txBox="1"/>
            <p:nvPr/>
          </p:nvSpPr>
          <p:spPr>
            <a:xfrm>
              <a:off x="102325" y="4231727"/>
              <a:ext cx="1948404" cy="954107"/>
            </a:xfrm>
            <a:prstGeom prst="rect">
              <a:avLst/>
            </a:prstGeom>
            <a:noFill/>
          </p:spPr>
          <p:txBody>
            <a:bodyPr wrap="square">
              <a:spAutoFit/>
            </a:bodyPr>
            <a:lstStyle/>
            <a:p>
              <a:pPr algn="just">
                <a:defRPr/>
              </a:pPr>
              <a:r>
                <a:rPr lang="en-US" altLang="ko-KR" sz="800">
                  <a:solidFill>
                    <a:schemeClr val="tx2"/>
                  </a:solidFill>
                </a:rPr>
                <a:t>Lorem Ipsum is simply dummy text of the printing and typesetting industry. Lorem Ipsum has been the industry's standard dummy text ever since the 1500s, when an unknown printer took a galley of type and scrambled it to make a type specimen book. </a:t>
              </a:r>
              <a:endParaRPr lang="ko-KR" altLang="en-US" sz="800">
                <a:solidFill>
                  <a:schemeClr val="tx2"/>
                </a:solidFill>
              </a:endParaRPr>
            </a:p>
          </p:txBody>
        </p:sp>
      </p:grpSp>
      <p:cxnSp>
        <p:nvCxnSpPr>
          <p:cNvPr id="29" name="직선 연결선 28"/>
          <p:cNvCxnSpPr/>
          <p:nvPr/>
        </p:nvCxnSpPr>
        <p:spPr>
          <a:xfrm>
            <a:off x="2818764" y="2601334"/>
            <a:ext cx="1225008"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 name="직선 연결선 29"/>
          <p:cNvCxnSpPr/>
          <p:nvPr/>
        </p:nvCxnSpPr>
        <p:spPr>
          <a:xfrm>
            <a:off x="3856989" y="5005105"/>
            <a:ext cx="1225008"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직선 연결선 30"/>
          <p:cNvCxnSpPr/>
          <p:nvPr/>
        </p:nvCxnSpPr>
        <p:spPr>
          <a:xfrm>
            <a:off x="7634972" y="3242226"/>
            <a:ext cx="1225008"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sp>
        <p:nvSpPr>
          <p:cNvPr id="33" name="TextBox 10"/>
          <p:cNvSpPr txBox="1"/>
          <p:nvPr/>
        </p:nvSpPr>
        <p:spPr>
          <a:xfrm>
            <a:off x="1233070" y="827141"/>
            <a:ext cx="9725858" cy="423211"/>
          </a:xfrm>
          <a:prstGeom prst="rect">
            <a:avLst/>
          </a:prstGeom>
          <a:noFill/>
        </p:spPr>
        <p:txBody>
          <a:bodyPr wrap="square">
            <a:spAutoFit/>
          </a:bodyPr>
          <a:lstStyle/>
          <a:p>
            <a:pPr lvl="0">
              <a:defRPr/>
            </a:pPr>
            <a:r>
              <a:rPr lang="en-US" altLang="ko-KR" sz="2200"/>
              <a:t>-</a:t>
            </a:r>
            <a:r>
              <a:rPr lang="ko-KR" altLang="en-US" sz="2200"/>
              <a:t> 2003~2020년까지 각 자치구 별 유기동물 전체 합계를 그래프로 나타내기</a:t>
            </a:r>
            <a:endParaRPr lang="ko-KR" altLang="en-US" sz="2200"/>
          </a:p>
        </p:txBody>
      </p:sp>
      <p:pic>
        <p:nvPicPr>
          <p:cNvPr id="34" name=""/>
          <p:cNvPicPr>
            <a:picLocks noChangeAspect="1"/>
          </p:cNvPicPr>
          <p:nvPr/>
        </p:nvPicPr>
        <p:blipFill rotWithShape="1">
          <a:blip r:embed="rId2"/>
          <a:stretch>
            <a:fillRect/>
          </a:stretch>
        </p:blipFill>
        <p:spPr>
          <a:xfrm>
            <a:off x="18523" y="1431912"/>
            <a:ext cx="12154953" cy="5072742"/>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7.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5" name="타원 4"/>
          <p:cNvSpPr/>
          <p:nvPr/>
        </p:nvSpPr>
        <p:spPr>
          <a:xfrm>
            <a:off x="4885771" y="1317900"/>
            <a:ext cx="2420456" cy="2420457"/>
          </a:xfrm>
          <a:prstGeom prst="ellips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6" name="타원 5"/>
          <p:cNvSpPr/>
          <p:nvPr/>
        </p:nvSpPr>
        <p:spPr>
          <a:xfrm>
            <a:off x="5987737" y="2051254"/>
            <a:ext cx="2420456" cy="2420457"/>
          </a:xfrm>
          <a:prstGeom prst="ellips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7" name="타원 6"/>
          <p:cNvSpPr/>
          <p:nvPr/>
        </p:nvSpPr>
        <p:spPr>
          <a:xfrm>
            <a:off x="5572082" y="3427097"/>
            <a:ext cx="2420456" cy="2420457"/>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8" name="타원 7"/>
          <p:cNvSpPr/>
          <p:nvPr/>
        </p:nvSpPr>
        <p:spPr>
          <a:xfrm>
            <a:off x="4253592" y="3427097"/>
            <a:ext cx="2420456" cy="2420457"/>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9" name="타원 8"/>
          <p:cNvSpPr/>
          <p:nvPr/>
        </p:nvSpPr>
        <p:spPr>
          <a:xfrm>
            <a:off x="3783806" y="2153717"/>
            <a:ext cx="2420456" cy="2420457"/>
          </a:xfrm>
          <a:prstGeom prst="ellipse">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16" name="TextBox 1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grpSp>
        <p:nvGrpSpPr>
          <p:cNvPr id="19" name="그룹 18"/>
          <p:cNvGrpSpPr/>
          <p:nvPr/>
        </p:nvGrpSpPr>
        <p:grpSpPr>
          <a:xfrm rot="0">
            <a:off x="1623307" y="4224132"/>
            <a:ext cx="2422458" cy="1555199"/>
            <a:chOff x="102324" y="3738357"/>
            <a:chExt cx="2422458" cy="1555199"/>
          </a:xfrm>
        </p:grpSpPr>
        <p:sp>
          <p:nvSpPr>
            <p:cNvPr id="17" name="TextBox 16"/>
            <p:cNvSpPr txBox="1"/>
            <p:nvPr/>
          </p:nvSpPr>
          <p:spPr>
            <a:xfrm>
              <a:off x="102324" y="3738357"/>
              <a:ext cx="2487683" cy="450738"/>
            </a:xfrm>
            <a:prstGeom prst="rect">
              <a:avLst/>
            </a:prstGeom>
            <a:noFill/>
          </p:spPr>
          <p:txBody>
            <a:bodyPr wrap="none">
              <a:spAutoFit/>
            </a:bodyPr>
            <a:lstStyle/>
            <a:p>
              <a:pPr lvl="0">
                <a:defRPr/>
              </a:pPr>
              <a:r>
                <a:rPr lang="en-US" altLang="ko-KR" sz="2400" b="1">
                  <a:solidFill>
                    <a:schemeClr val="tx2"/>
                  </a:solidFill>
                </a:rPr>
                <a:t>Insert Title Here</a:t>
              </a:r>
              <a:endParaRPr lang="ko-KR" altLang="en-US" sz="2400" b="1">
                <a:solidFill>
                  <a:schemeClr val="tx2"/>
                </a:solidFill>
              </a:endParaRPr>
            </a:p>
          </p:txBody>
        </p:sp>
        <p:sp>
          <p:nvSpPr>
            <p:cNvPr id="18" name="TextBox 17"/>
            <p:cNvSpPr txBox="1"/>
            <p:nvPr/>
          </p:nvSpPr>
          <p:spPr>
            <a:xfrm>
              <a:off x="102325" y="4231727"/>
              <a:ext cx="2362992" cy="1061829"/>
            </a:xfrm>
            <a:prstGeom prst="rect">
              <a:avLst/>
            </a:prstGeom>
            <a:noFill/>
          </p:spPr>
          <p:txBody>
            <a:bodyPr wrap="square">
              <a:spAutoFit/>
            </a:bodyPr>
            <a:lstStyle/>
            <a:p>
              <a:pPr algn="just">
                <a:defRPr/>
              </a:pPr>
              <a:r>
                <a:rPr lang="en-US" altLang="ko-KR" sz="900">
                  <a:solidFill>
                    <a:schemeClr val="tx2"/>
                  </a:solidFill>
                </a:rPr>
                <a:t>Lorem Ipsum is simply dummy text of the printing and typesetting industry. Lorem Ipsum has been the industry's standard dummy text ever since the 1500s, when an unknown printer took a galley of type and scrambled it to make a type specimen book. </a:t>
              </a:r>
              <a:endParaRPr lang="ko-KR" altLang="en-US" sz="900">
                <a:solidFill>
                  <a:schemeClr val="tx2"/>
                </a:solidFill>
              </a:endParaRPr>
            </a:p>
          </p:txBody>
        </p:sp>
      </p:grpSp>
      <p:grpSp>
        <p:nvGrpSpPr>
          <p:cNvPr id="20" name="그룹 19"/>
          <p:cNvGrpSpPr/>
          <p:nvPr/>
        </p:nvGrpSpPr>
        <p:grpSpPr>
          <a:xfrm rot="0">
            <a:off x="8585682" y="2483882"/>
            <a:ext cx="2422458" cy="1555199"/>
            <a:chOff x="102324" y="3738357"/>
            <a:chExt cx="2422458" cy="1555199"/>
          </a:xfrm>
        </p:grpSpPr>
        <p:sp>
          <p:nvSpPr>
            <p:cNvPr id="21" name="TextBox 20"/>
            <p:cNvSpPr txBox="1"/>
            <p:nvPr/>
          </p:nvSpPr>
          <p:spPr>
            <a:xfrm>
              <a:off x="102324" y="3738357"/>
              <a:ext cx="2478558" cy="447913"/>
            </a:xfrm>
            <a:prstGeom prst="rect">
              <a:avLst/>
            </a:prstGeom>
            <a:noFill/>
          </p:spPr>
          <p:txBody>
            <a:bodyPr wrap="none">
              <a:spAutoFit/>
            </a:bodyPr>
            <a:lstStyle/>
            <a:p>
              <a:pPr lvl="0">
                <a:defRPr/>
              </a:pPr>
              <a:r>
                <a:rPr lang="en-US" altLang="ko-KR" sz="2400" b="1">
                  <a:solidFill>
                    <a:schemeClr val="tx2"/>
                  </a:solidFill>
                </a:rPr>
                <a:t>Insert Title Here</a:t>
              </a:r>
              <a:endParaRPr lang="ko-KR" altLang="en-US" sz="2400" b="1">
                <a:solidFill>
                  <a:schemeClr val="tx2"/>
                </a:solidFill>
              </a:endParaRPr>
            </a:p>
          </p:txBody>
        </p:sp>
        <p:sp>
          <p:nvSpPr>
            <p:cNvPr id="22" name="TextBox 21"/>
            <p:cNvSpPr txBox="1"/>
            <p:nvPr/>
          </p:nvSpPr>
          <p:spPr>
            <a:xfrm>
              <a:off x="102325" y="4231727"/>
              <a:ext cx="2362992" cy="1049918"/>
            </a:xfrm>
            <a:prstGeom prst="rect">
              <a:avLst/>
            </a:prstGeom>
            <a:noFill/>
          </p:spPr>
          <p:txBody>
            <a:bodyPr wrap="square">
              <a:spAutoFit/>
            </a:bodyPr>
            <a:lstStyle/>
            <a:p>
              <a:pPr algn="just">
                <a:defRPr/>
              </a:pPr>
              <a:r>
                <a:rPr lang="en-US" altLang="ko-KR" sz="900">
                  <a:solidFill>
                    <a:schemeClr val="tx2"/>
                  </a:solidFill>
                </a:rPr>
                <a:t>Lorem Ipsum is simply dummy text of the printing and typesetting industry. Lorem Ipsum has been the industry's standard dummy text ever since the 1500s, when an unknown printer took a galley of type and scrambled it to make a type specimen book. </a:t>
              </a:r>
              <a:endParaRPr lang="ko-KR" altLang="en-US" sz="900">
                <a:solidFill>
                  <a:schemeClr val="tx2"/>
                </a:solidFill>
              </a:endParaRPr>
            </a:p>
          </p:txBody>
        </p:sp>
      </p:grpSp>
      <p:cxnSp>
        <p:nvCxnSpPr>
          <p:cNvPr id="23" name="직선 연결선 22"/>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직사각형 23"/>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25" name="TextBox 24"/>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2</a:t>
            </a:r>
            <a:endParaRPr lang="ko-KR" altLang="en-US" sz="3200" b="1">
              <a:solidFill>
                <a:schemeClr val="bg1"/>
              </a:solidFill>
            </a:endParaRPr>
          </a:p>
        </p:txBody>
      </p:sp>
      <p:sp>
        <p:nvSpPr>
          <p:cNvPr id="28" name="TextBox 27"/>
          <p:cNvSpPr txBox="1"/>
          <p:nvPr/>
        </p:nvSpPr>
        <p:spPr>
          <a:xfrm>
            <a:off x="1174873" y="427280"/>
            <a:ext cx="5914078" cy="418540"/>
          </a:xfrm>
          <a:prstGeom prst="rect">
            <a:avLst/>
          </a:prstGeom>
          <a:noFill/>
        </p:spPr>
        <p:txBody>
          <a:bodyPr wrap="square">
            <a:spAutoFit/>
          </a:bodyPr>
          <a:lstStyle/>
          <a:p>
            <a:pPr lvl="0">
              <a:defRPr/>
            </a:pPr>
            <a:r>
              <a:rPr lang="ko-KR" altLang="en-US" sz="2200"/>
              <a:t>자치구 별 유기비율 파이차트로 나타내기</a:t>
            </a:r>
            <a:endParaRPr lang="ko-KR" altLang="en-US" sz="2200"/>
          </a:p>
        </p:txBody>
      </p:sp>
      <p:sp>
        <p:nvSpPr>
          <p:cNvPr id="2" name="TextBox 1"/>
          <p:cNvSpPr txBox="1"/>
          <p:nvPr/>
        </p:nvSpPr>
        <p:spPr>
          <a:xfrm>
            <a:off x="5483492" y="1692052"/>
            <a:ext cx="1256398" cy="449168"/>
          </a:xfrm>
          <a:prstGeom prst="rect">
            <a:avLst/>
          </a:prstGeom>
          <a:noFill/>
        </p:spPr>
        <p:txBody>
          <a:bodyPr wrap="none">
            <a:spAutoFit/>
          </a:bodyPr>
          <a:lstStyle/>
          <a:p>
            <a:pPr lvl="0">
              <a:defRPr/>
            </a:pPr>
            <a:r>
              <a:rPr lang="en-US" altLang="ko-KR" sz="2400">
                <a:solidFill>
                  <a:schemeClr val="bg1"/>
                </a:solidFill>
              </a:rPr>
              <a:t>PLAN A</a:t>
            </a:r>
            <a:endParaRPr lang="ko-KR" altLang="en-US" sz="2400">
              <a:solidFill>
                <a:schemeClr val="bg1"/>
              </a:solidFill>
            </a:endParaRPr>
          </a:p>
        </p:txBody>
      </p:sp>
      <p:sp>
        <p:nvSpPr>
          <p:cNvPr id="29" name="TextBox 28"/>
          <p:cNvSpPr txBox="1"/>
          <p:nvPr/>
        </p:nvSpPr>
        <p:spPr>
          <a:xfrm>
            <a:off x="7084259" y="3097091"/>
            <a:ext cx="1274881" cy="444304"/>
          </a:xfrm>
          <a:prstGeom prst="rect">
            <a:avLst/>
          </a:prstGeom>
          <a:noFill/>
        </p:spPr>
        <p:txBody>
          <a:bodyPr wrap="none">
            <a:spAutoFit/>
          </a:bodyPr>
          <a:lstStyle/>
          <a:p>
            <a:pPr lvl="0">
              <a:defRPr/>
            </a:pPr>
            <a:r>
              <a:rPr lang="en-US" altLang="ko-KR" sz="2400">
                <a:solidFill>
                  <a:schemeClr val="bg1"/>
                </a:solidFill>
              </a:rPr>
              <a:t>PLAN B</a:t>
            </a:r>
            <a:endParaRPr lang="ko-KR" altLang="en-US" sz="2400">
              <a:solidFill>
                <a:schemeClr val="bg1"/>
              </a:solidFill>
            </a:endParaRPr>
          </a:p>
        </p:txBody>
      </p:sp>
      <p:sp>
        <p:nvSpPr>
          <p:cNvPr id="30" name="TextBox 29"/>
          <p:cNvSpPr txBox="1"/>
          <p:nvPr/>
        </p:nvSpPr>
        <p:spPr>
          <a:xfrm>
            <a:off x="6674048" y="4844370"/>
            <a:ext cx="1294566" cy="449625"/>
          </a:xfrm>
          <a:prstGeom prst="rect">
            <a:avLst/>
          </a:prstGeom>
          <a:noFill/>
        </p:spPr>
        <p:txBody>
          <a:bodyPr wrap="none">
            <a:spAutoFit/>
          </a:bodyPr>
          <a:lstStyle/>
          <a:p>
            <a:pPr lvl="0">
              <a:defRPr/>
            </a:pPr>
            <a:r>
              <a:rPr lang="en-US" altLang="ko-KR" sz="2400">
                <a:solidFill>
                  <a:schemeClr val="bg1"/>
                </a:solidFill>
              </a:rPr>
              <a:t>PLAN C</a:t>
            </a:r>
            <a:endParaRPr lang="ko-KR" altLang="en-US" sz="2400">
              <a:solidFill>
                <a:schemeClr val="bg1"/>
              </a:solidFill>
            </a:endParaRPr>
          </a:p>
        </p:txBody>
      </p:sp>
      <p:sp>
        <p:nvSpPr>
          <p:cNvPr id="31" name="TextBox 30"/>
          <p:cNvSpPr txBox="1"/>
          <p:nvPr/>
        </p:nvSpPr>
        <p:spPr>
          <a:xfrm>
            <a:off x="4378320" y="4833285"/>
            <a:ext cx="1294770" cy="451185"/>
          </a:xfrm>
          <a:prstGeom prst="rect">
            <a:avLst/>
          </a:prstGeom>
          <a:noFill/>
        </p:spPr>
        <p:txBody>
          <a:bodyPr wrap="none">
            <a:spAutoFit/>
          </a:bodyPr>
          <a:lstStyle/>
          <a:p>
            <a:pPr lvl="0">
              <a:defRPr/>
            </a:pPr>
            <a:r>
              <a:rPr lang="en-US" altLang="ko-KR" sz="2400">
                <a:solidFill>
                  <a:schemeClr val="bg1"/>
                </a:solidFill>
              </a:rPr>
              <a:t>PLAN D</a:t>
            </a:r>
            <a:endParaRPr lang="ko-KR" altLang="en-US" sz="2400">
              <a:solidFill>
                <a:schemeClr val="bg1"/>
              </a:solidFill>
            </a:endParaRPr>
          </a:p>
        </p:txBody>
      </p:sp>
      <p:sp>
        <p:nvSpPr>
          <p:cNvPr id="32" name="TextBox 31"/>
          <p:cNvSpPr txBox="1"/>
          <p:nvPr/>
        </p:nvSpPr>
        <p:spPr>
          <a:xfrm>
            <a:off x="3843381" y="3083045"/>
            <a:ext cx="1277259" cy="448825"/>
          </a:xfrm>
          <a:prstGeom prst="rect">
            <a:avLst/>
          </a:prstGeom>
          <a:noFill/>
        </p:spPr>
        <p:txBody>
          <a:bodyPr wrap="none">
            <a:spAutoFit/>
          </a:bodyPr>
          <a:lstStyle/>
          <a:p>
            <a:pPr lvl="0">
              <a:defRPr/>
            </a:pPr>
            <a:r>
              <a:rPr lang="en-US" altLang="ko-KR" sz="2400">
                <a:solidFill>
                  <a:schemeClr val="bg1"/>
                </a:solidFill>
              </a:rPr>
              <a:t>PLAN E</a:t>
            </a:r>
            <a:endParaRPr lang="ko-KR" altLang="en-US" sz="2400">
              <a:solidFill>
                <a:schemeClr val="bg1"/>
              </a:solidFill>
            </a:endParaRPr>
          </a:p>
        </p:txBody>
      </p:sp>
      <p:pic>
        <p:nvPicPr>
          <p:cNvPr id="33" name=""/>
          <p:cNvPicPr>
            <a:picLocks noChangeAspect="1"/>
          </p:cNvPicPr>
          <p:nvPr/>
        </p:nvPicPr>
        <p:blipFill rotWithShape="1">
          <a:blip r:embed="rId2"/>
          <a:stretch>
            <a:fillRect/>
          </a:stretch>
        </p:blipFill>
        <p:spPr>
          <a:xfrm>
            <a:off x="280285" y="1031976"/>
            <a:ext cx="11323267" cy="5620480"/>
          </a:xfrm>
          <a:prstGeom prst="rect">
            <a:avLst/>
          </a:prstGeom>
        </p:spPr>
      </p:pic>
      <p:pic>
        <p:nvPicPr>
          <p:cNvPr id="34" name=""/>
          <p:cNvPicPr>
            <a:picLocks noChangeAspect="1"/>
          </p:cNvPicPr>
          <p:nvPr/>
        </p:nvPicPr>
        <p:blipFill rotWithShape="1">
          <a:blip r:embed="rId3"/>
          <a:stretch>
            <a:fillRect/>
          </a:stretch>
        </p:blipFill>
        <p:spPr>
          <a:xfrm>
            <a:off x="6096000" y="1198738"/>
            <a:ext cx="4127875" cy="2482394"/>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8.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75547" y="1291971"/>
            <a:ext cx="8076853" cy="1001649"/>
          </a:xfrm>
          <a:prstGeom prst="rect">
            <a:avLst/>
          </a:prstGeom>
          <a:noFill/>
        </p:spPr>
        <p:txBody>
          <a:bodyPr wrap="square">
            <a:spAutoFit/>
          </a:bodyPr>
          <a:lstStyle/>
          <a:p>
            <a:pPr lvl="0">
              <a:defRPr/>
            </a:pPr>
            <a:r>
              <a:rPr lang="en-US" altLang="ko-KR" sz="6000" b="1">
                <a:solidFill>
                  <a:schemeClr val="tx2"/>
                </a:solidFill>
              </a:rPr>
              <a:t>03.</a:t>
            </a:r>
            <a:r>
              <a:rPr lang="ko-KR" altLang="en-US" sz="6000" b="1">
                <a:solidFill>
                  <a:schemeClr val="tx2"/>
                </a:solidFill>
              </a:rPr>
              <a:t> 데이터 시각화</a:t>
            </a:r>
            <a:endParaRPr lang="ko-KR" altLang="en-US" sz="6000" b="1">
              <a:solidFill>
                <a:schemeClr val="tx2"/>
              </a:solidFill>
            </a:endParaRPr>
          </a:p>
        </p:txBody>
      </p:sp>
      <p:sp>
        <p:nvSpPr>
          <p:cNvPr id="9" name="TextBox 8"/>
          <p:cNvSpPr txBox="1"/>
          <p:nvPr/>
        </p:nvSpPr>
        <p:spPr>
          <a:xfrm>
            <a:off x="533433" y="3549402"/>
            <a:ext cx="5692107" cy="1554093"/>
          </a:xfrm>
          <a:prstGeom prst="rect">
            <a:avLst/>
          </a:prstGeom>
          <a:noFill/>
        </p:spPr>
        <p:txBody>
          <a:bodyPr wrap="none">
            <a:spAutoFit/>
          </a:bodyPr>
          <a:lstStyle/>
          <a:p>
            <a:pPr lvl="0">
              <a:defRPr/>
            </a:pPr>
            <a:r>
              <a:rPr lang="en-US" altLang="ko-KR" sz="3200" b="0" spc="-150">
                <a:solidFill>
                  <a:schemeClr val="tx2"/>
                </a:solidFill>
                <a:latin typeface="+mn-ea"/>
              </a:rPr>
              <a:t>-</a:t>
            </a:r>
            <a:r>
              <a:rPr lang="ko-KR" altLang="en-US" sz="3200" b="0" spc="-150">
                <a:solidFill>
                  <a:schemeClr val="tx2"/>
                </a:solidFill>
                <a:latin typeface="+mn-ea"/>
              </a:rPr>
              <a:t> 각 시각화 시 사용한 라이브러리</a:t>
            </a:r>
            <a:endParaRPr lang="ko-KR" altLang="en-US" sz="3200" b="0" spc="-150">
              <a:solidFill>
                <a:schemeClr val="tx2"/>
              </a:solidFill>
              <a:latin typeface="+mn-ea"/>
            </a:endParaRPr>
          </a:p>
          <a:p>
            <a:pPr lvl="0">
              <a:defRPr/>
            </a:pPr>
            <a:r>
              <a:rPr lang="en-US" altLang="ko-KR" sz="3200" b="0" spc="-150">
                <a:solidFill>
                  <a:schemeClr val="tx2"/>
                </a:solidFill>
                <a:latin typeface="+mn-ea"/>
              </a:rPr>
              <a:t>-</a:t>
            </a:r>
            <a:r>
              <a:rPr lang="ko-KR" altLang="en-US" sz="3200" b="0" spc="-150">
                <a:solidFill>
                  <a:schemeClr val="tx2"/>
                </a:solidFill>
                <a:latin typeface="+mn-ea"/>
              </a:rPr>
              <a:t> 입양 비율</a:t>
            </a:r>
            <a:endParaRPr lang="ko-KR" altLang="en-US" sz="3200" b="0" spc="-150">
              <a:solidFill>
                <a:schemeClr val="tx2"/>
              </a:solidFill>
              <a:latin typeface="+mn-ea"/>
            </a:endParaRPr>
          </a:p>
          <a:p>
            <a:pPr lvl="0">
              <a:defRPr/>
            </a:pPr>
            <a:r>
              <a:rPr lang="en-US" altLang="ko-KR" sz="3200" b="0" spc="-150">
                <a:solidFill>
                  <a:schemeClr val="tx2"/>
                </a:solidFill>
                <a:latin typeface="+mn-ea"/>
              </a:rPr>
              <a:t>-</a:t>
            </a:r>
            <a:r>
              <a:rPr lang="ko-KR" altLang="en-US" sz="3200" b="0" spc="-150">
                <a:solidFill>
                  <a:schemeClr val="tx2"/>
                </a:solidFill>
                <a:latin typeface="+mn-ea"/>
              </a:rPr>
              <a:t> 각 자치구 별 안락사 비율</a:t>
            </a:r>
            <a:endParaRPr lang="ko-KR" altLang="en-US" sz="3200" b="0" spc="-150">
              <a:solidFill>
                <a:schemeClr val="tx2"/>
              </a:solidFill>
              <a:latin typeface="+mn-ea"/>
            </a:endParaRPr>
          </a:p>
        </p:txBody>
      </p:sp>
      <p:sp>
        <p:nvSpPr>
          <p:cNvPr id="10" name="TextBox 9"/>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8" name="직선 연결선 17"/>
          <p:cNvCxnSpPr/>
          <p:nvPr/>
        </p:nvCxnSpPr>
        <p:spPr>
          <a:xfrm>
            <a:off x="489352" y="3392488"/>
            <a:ext cx="697470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11" name="이등변 삼각형 10"/>
          <p:cNvSpPr/>
          <p:nvPr/>
        </p:nvSpPr>
        <p:spPr>
          <a:xfrm>
            <a:off x="6688067" y="919927"/>
            <a:ext cx="3334365" cy="4594205"/>
          </a:xfrm>
          <a:prstGeom prst="triangle">
            <a:avLst>
              <a:gd name="adj" fmla="val 50000"/>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2" name="이등변 삼각형 11"/>
          <p:cNvSpPr/>
          <p:nvPr/>
        </p:nvSpPr>
        <p:spPr>
          <a:xfrm>
            <a:off x="8552835" y="919927"/>
            <a:ext cx="3334365" cy="4594205"/>
          </a:xfrm>
          <a:prstGeom prst="triangle">
            <a:avLst>
              <a:gd name="adj" fmla="val 50000"/>
            </a:avLst>
          </a:pr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9.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37" name="직선 연결선 36"/>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38" name="직사각형 37"/>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39" name="TextBox 38"/>
          <p:cNvSpPr txBox="1"/>
          <p:nvPr/>
        </p:nvSpPr>
        <p:spPr>
          <a:xfrm>
            <a:off x="490138" y="323244"/>
            <a:ext cx="328323" cy="570201"/>
          </a:xfrm>
          <a:prstGeom prst="rect">
            <a:avLst/>
          </a:prstGeom>
          <a:noFill/>
        </p:spPr>
        <p:txBody>
          <a:bodyPr wrap="square">
            <a:spAutoFit/>
          </a:bodyPr>
          <a:lstStyle/>
          <a:p>
            <a:pPr algn="ctr">
              <a:defRPr/>
            </a:pPr>
            <a:r>
              <a:rPr lang="en-US" altLang="ko-KR" sz="3200" b="1">
                <a:solidFill>
                  <a:schemeClr val="bg1"/>
                </a:solidFill>
              </a:rPr>
              <a:t>3</a:t>
            </a:r>
            <a:endParaRPr lang="en-US" altLang="ko-KR" sz="3200" b="1">
              <a:solidFill>
                <a:schemeClr val="bg1"/>
              </a:solidFill>
            </a:endParaRPr>
          </a:p>
        </p:txBody>
      </p:sp>
      <p:sp>
        <p:nvSpPr>
          <p:cNvPr id="42" name="TextBox 41"/>
          <p:cNvSpPr txBox="1"/>
          <p:nvPr/>
        </p:nvSpPr>
        <p:spPr>
          <a:xfrm>
            <a:off x="1188881" y="443317"/>
            <a:ext cx="4027009" cy="421553"/>
          </a:xfrm>
          <a:prstGeom prst="rect">
            <a:avLst/>
          </a:prstGeom>
          <a:noFill/>
        </p:spPr>
        <p:txBody>
          <a:bodyPr wrap="none">
            <a:spAutoFit/>
          </a:bodyPr>
          <a:lstStyle/>
          <a:p>
            <a:pPr lvl="0">
              <a:defRPr/>
            </a:pPr>
            <a:r>
              <a:rPr lang="ko-KR" altLang="en-US" sz="2200"/>
              <a:t>각 시각화 시 사용한 라이브러리</a:t>
            </a:r>
            <a:endParaRPr lang="ko-KR" altLang="en-US" sz="2200"/>
          </a:p>
        </p:txBody>
      </p:sp>
      <p:pic>
        <p:nvPicPr>
          <p:cNvPr id="44" name=""/>
          <p:cNvPicPr>
            <a:picLocks noChangeAspect="1"/>
          </p:cNvPicPr>
          <p:nvPr/>
        </p:nvPicPr>
        <p:blipFill rotWithShape="1">
          <a:blip r:embed="rId2"/>
          <a:stretch>
            <a:fillRect/>
          </a:stretch>
        </p:blipFill>
        <p:spPr>
          <a:xfrm>
            <a:off x="161449" y="1135180"/>
            <a:ext cx="5934551" cy="5291658"/>
          </a:xfrm>
          <a:prstGeom prst="rect">
            <a:avLst/>
          </a:prstGeom>
        </p:spPr>
      </p:pic>
      <p:pic>
        <p:nvPicPr>
          <p:cNvPr id="45" name=""/>
          <p:cNvPicPr>
            <a:picLocks noChangeAspect="1"/>
          </p:cNvPicPr>
          <p:nvPr/>
        </p:nvPicPr>
        <p:blipFill rotWithShape="1">
          <a:blip r:embed="rId3"/>
          <a:stretch>
            <a:fillRect/>
          </a:stretch>
        </p:blipFill>
        <p:spPr>
          <a:xfrm>
            <a:off x="6096000" y="1023845"/>
            <a:ext cx="5602504" cy="1966613"/>
          </a:xfrm>
          <a:prstGeom prst="rect">
            <a:avLst/>
          </a:prstGeom>
        </p:spPr>
      </p:pic>
      <p:pic>
        <p:nvPicPr>
          <p:cNvPr id="46" name=""/>
          <p:cNvPicPr>
            <a:picLocks noChangeAspect="1"/>
          </p:cNvPicPr>
          <p:nvPr/>
        </p:nvPicPr>
        <p:blipFill rotWithShape="1">
          <a:blip r:embed="rId4"/>
          <a:stretch>
            <a:fillRect/>
          </a:stretch>
        </p:blipFill>
        <p:spPr>
          <a:xfrm>
            <a:off x="6096000" y="3028673"/>
            <a:ext cx="5708053" cy="1664661"/>
          </a:xfrm>
          <a:prstGeom prst="rect">
            <a:avLst/>
          </a:prstGeom>
        </p:spPr>
      </p:pic>
      <p:pic>
        <p:nvPicPr>
          <p:cNvPr id="47" name=""/>
          <p:cNvPicPr>
            <a:picLocks noChangeAspect="1"/>
          </p:cNvPicPr>
          <p:nvPr/>
        </p:nvPicPr>
        <p:blipFill rotWithShape="1">
          <a:blip r:embed="rId5"/>
          <a:stretch>
            <a:fillRect/>
          </a:stretch>
        </p:blipFill>
        <p:spPr>
          <a:xfrm>
            <a:off x="6096000" y="4483248"/>
            <a:ext cx="6096000" cy="1025090"/>
          </a:xfrm>
          <a:prstGeom prst="rect">
            <a:avLst/>
          </a:prstGeom>
        </p:spPr>
      </p:pic>
      <p:pic>
        <p:nvPicPr>
          <p:cNvPr id="48" name=""/>
          <p:cNvPicPr>
            <a:picLocks noChangeAspect="1"/>
          </p:cNvPicPr>
          <p:nvPr/>
        </p:nvPicPr>
        <p:blipFill rotWithShape="1">
          <a:blip r:embed="rId6"/>
          <a:stretch>
            <a:fillRect/>
          </a:stretch>
        </p:blipFill>
        <p:spPr>
          <a:xfrm>
            <a:off x="6096000" y="5528939"/>
            <a:ext cx="5817920" cy="1191017"/>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Pr shadeToTitle="0">
        <a:solidFill>
          <a:schemeClr val="tx2"/>
        </a:solidFill>
      </p:bgPr>
    </p:bg>
    <p:spTree>
      <p:nvGrpSpPr>
        <p:cNvPr id="1" name=""/>
        <p:cNvGrpSpPr/>
        <p:nvPr/>
      </p:nvGrpSpPr>
      <p:grpSpPr>
        <a:xfrm>
          <a:off x="0" y="0"/>
          <a:ext cx="0" cy="0"/>
          <a:chOff x="0" y="0"/>
          <a:chExt cx="0" cy="0"/>
        </a:xfrm>
      </p:grpSpPr>
      <p:sp>
        <p:nvSpPr>
          <p:cNvPr id="7" name="TextBox 6"/>
          <p:cNvSpPr txBox="1"/>
          <p:nvPr/>
        </p:nvSpPr>
        <p:spPr>
          <a:xfrm>
            <a:off x="338006" y="344708"/>
            <a:ext cx="1182184" cy="358237"/>
          </a:xfrm>
          <a:prstGeom prst="rect">
            <a:avLst/>
          </a:prstGeom>
          <a:noFill/>
        </p:spPr>
        <p:txBody>
          <a:bodyPr wrap="none">
            <a:spAutoFit/>
          </a:bodyPr>
          <a:lstStyle/>
          <a:p>
            <a:pPr lvl="0">
              <a:defRPr/>
            </a:pPr>
            <a:r>
              <a:rPr lang="en-US" altLang="ko-KR" b="1">
                <a:solidFill>
                  <a:schemeClr val="bg1"/>
                </a:solidFill>
              </a:rPr>
              <a:t>Contents</a:t>
            </a:r>
            <a:endParaRPr lang="ko-KR" altLang="en-US" b="1">
              <a:solidFill>
                <a:schemeClr val="bg1"/>
              </a:solidFill>
            </a:endParaRPr>
          </a:p>
        </p:txBody>
      </p:sp>
      <p:grpSp>
        <p:nvGrpSpPr>
          <p:cNvPr id="8" name="그룹 7"/>
          <p:cNvGrpSpPr/>
          <p:nvPr/>
        </p:nvGrpSpPr>
        <p:grpSpPr>
          <a:xfrm rot="0">
            <a:off x="212649" y="3200431"/>
            <a:ext cx="10613545" cy="1674463"/>
            <a:chOff x="212649" y="3206550"/>
            <a:chExt cx="10613545" cy="1306838"/>
          </a:xfrm>
        </p:grpSpPr>
        <p:sp>
          <p:nvSpPr>
            <p:cNvPr id="9" name="TextBox 8"/>
            <p:cNvSpPr txBox="1"/>
            <p:nvPr/>
          </p:nvSpPr>
          <p:spPr>
            <a:xfrm>
              <a:off x="586176" y="3575887"/>
              <a:ext cx="3541394" cy="937501"/>
            </a:xfrm>
            <a:prstGeom prst="rect">
              <a:avLst/>
            </a:prstGeom>
            <a:noFill/>
          </p:spPr>
          <p:txBody>
            <a:bodyPr wrap="square">
              <a:spAutoFit/>
            </a:bodyPr>
            <a:lstStyle/>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주제 선정 이유</a:t>
              </a:r>
              <a:endParaRPr lang="ko-KR" altLang="en-US" sz="1400" b="0" spc="-150">
                <a:solidFill>
                  <a:schemeClr val="bg1"/>
                </a:solidFill>
                <a:latin typeface="Noto Sans CJK KR Thin"/>
                <a:ea typeface="Noto Sans CJK KR Thin"/>
                <a:cs typeface="Arial"/>
              </a:endParaRPr>
            </a:p>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데이터 특성</a:t>
              </a:r>
              <a:endParaRPr lang="ko-KR" altLang="en-US" sz="1400" b="0" spc="-150">
                <a:solidFill>
                  <a:schemeClr val="bg1"/>
                </a:solidFill>
                <a:latin typeface="Noto Sans CJK KR Thin"/>
                <a:ea typeface="Noto Sans CJK KR Thin"/>
                <a:cs typeface="Arial"/>
              </a:endParaRPr>
            </a:p>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분석 개발 환경 </a:t>
              </a:r>
              <a:endParaRPr lang="ko-KR" altLang="en-US" sz="1400" b="0" spc="-150">
                <a:solidFill>
                  <a:schemeClr val="bg1"/>
                </a:solidFill>
                <a:latin typeface="Noto Sans CJK KR Thin"/>
                <a:ea typeface="Noto Sans CJK KR Thin"/>
                <a:cs typeface="Arial"/>
              </a:endParaRPr>
            </a:p>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데이터 전처리 과정</a:t>
              </a:r>
              <a:endParaRPr lang="ko-KR" altLang="en-US" sz="1400" b="0" spc="-150">
                <a:solidFill>
                  <a:schemeClr val="bg1"/>
                </a:solidFill>
                <a:latin typeface="Noto Sans CJK KR Thin"/>
                <a:ea typeface="Noto Sans CJK KR Thin"/>
                <a:cs typeface="Arial"/>
              </a:endParaRPr>
            </a:p>
          </p:txBody>
        </p:sp>
        <p:sp>
          <p:nvSpPr>
            <p:cNvPr id="10" name="TextBox 9"/>
            <p:cNvSpPr txBox="1"/>
            <p:nvPr/>
          </p:nvSpPr>
          <p:spPr>
            <a:xfrm>
              <a:off x="4982025" y="3599351"/>
              <a:ext cx="2540787" cy="713324"/>
            </a:xfrm>
            <a:prstGeom prst="rect">
              <a:avLst/>
            </a:prstGeom>
            <a:noFill/>
          </p:spPr>
          <p:txBody>
            <a:bodyPr wrap="square">
              <a:spAutoFit/>
            </a:bodyPr>
            <a:lstStyle/>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각 시각화 시 사용한 라이브러리</a:t>
              </a:r>
              <a:endParaRPr lang="ko-KR" altLang="en-US" sz="1400" b="0" spc="-150">
                <a:solidFill>
                  <a:schemeClr val="bg1"/>
                </a:solidFill>
                <a:latin typeface="Noto Sans CJK KR Thin"/>
                <a:ea typeface="Noto Sans CJK KR Thin"/>
                <a:cs typeface="Arial"/>
              </a:endParaRPr>
            </a:p>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입양 비율</a:t>
              </a:r>
              <a:endParaRPr lang="ko-KR" altLang="en-US" sz="1400" b="0" spc="-150">
                <a:solidFill>
                  <a:schemeClr val="bg1"/>
                </a:solidFill>
                <a:latin typeface="Noto Sans CJK KR Thin"/>
                <a:ea typeface="Noto Sans CJK KR Thin"/>
                <a:cs typeface="Arial"/>
              </a:endParaRPr>
            </a:p>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안락사 비율</a:t>
              </a:r>
              <a:endParaRPr lang="ko-KR" altLang="en-US" sz="1400" b="0" spc="-150">
                <a:solidFill>
                  <a:schemeClr val="bg1"/>
                </a:solidFill>
                <a:latin typeface="Noto Sans CJK KR Thin"/>
                <a:ea typeface="Noto Sans CJK KR Thin"/>
                <a:cs typeface="Arial"/>
              </a:endParaRPr>
            </a:p>
          </p:txBody>
        </p:sp>
        <p:grpSp>
          <p:nvGrpSpPr>
            <p:cNvPr id="11" name="그룹 10"/>
            <p:cNvGrpSpPr/>
            <p:nvPr/>
          </p:nvGrpSpPr>
          <p:grpSpPr>
            <a:xfrm rot="0">
              <a:off x="212649" y="3206557"/>
              <a:ext cx="2266843" cy="295834"/>
              <a:chOff x="212650" y="3255885"/>
              <a:chExt cx="2266843" cy="295834"/>
            </a:xfrm>
          </p:grpSpPr>
          <p:sp>
            <p:nvSpPr>
              <p:cNvPr id="23" name="TextBox 22"/>
              <p:cNvSpPr txBox="1"/>
              <p:nvPr/>
            </p:nvSpPr>
            <p:spPr>
              <a:xfrm>
                <a:off x="212650" y="3255885"/>
                <a:ext cx="440764" cy="280967"/>
              </a:xfrm>
              <a:prstGeom prst="rect">
                <a:avLst/>
              </a:prstGeom>
              <a:noFill/>
            </p:spPr>
            <p:txBody>
              <a:bodyPr wrap="square">
                <a:spAutoFit/>
              </a:bodyPr>
              <a:lstStyle/>
              <a:p>
                <a:pPr lvl="0">
                  <a:defRPr/>
                </a:pPr>
                <a:r>
                  <a:rPr lang="en-US" altLang="ko-KR">
                    <a:solidFill>
                      <a:schemeClr val="bg1"/>
                    </a:solidFill>
                  </a:rPr>
                  <a:t>01</a:t>
                </a:r>
                <a:endParaRPr lang="ko-KR" altLang="en-US">
                  <a:solidFill>
                    <a:schemeClr val="bg1"/>
                  </a:solidFill>
                </a:endParaRPr>
              </a:p>
            </p:txBody>
          </p:sp>
          <p:sp>
            <p:nvSpPr>
              <p:cNvPr id="24" name="TextBox 23"/>
              <p:cNvSpPr txBox="1"/>
              <p:nvPr/>
            </p:nvSpPr>
            <p:spPr>
              <a:xfrm>
                <a:off x="621917" y="3268255"/>
                <a:ext cx="1857576" cy="283464"/>
              </a:xfrm>
              <a:prstGeom prst="rect">
                <a:avLst/>
              </a:prstGeom>
              <a:noFill/>
            </p:spPr>
            <p:txBody>
              <a:bodyPr wrap="square">
                <a:spAutoFit/>
              </a:bodyPr>
              <a:lstStyle/>
              <a:p>
                <a:pPr lvl="0">
                  <a:defRPr/>
                </a:pPr>
                <a:r>
                  <a:rPr lang="ko-KR" altLang="en-US" b="0" spc="-150">
                    <a:solidFill>
                      <a:schemeClr val="bg1"/>
                    </a:solidFill>
                  </a:rPr>
                  <a:t>프로젝트 소개</a:t>
                </a:r>
                <a:endParaRPr lang="ko-KR" altLang="en-US" b="0" spc="-150">
                  <a:solidFill>
                    <a:schemeClr val="bg1"/>
                  </a:solidFill>
                </a:endParaRPr>
              </a:p>
            </p:txBody>
          </p:sp>
        </p:grpSp>
        <p:grpSp>
          <p:nvGrpSpPr>
            <p:cNvPr id="12" name="그룹 11"/>
            <p:cNvGrpSpPr/>
            <p:nvPr/>
          </p:nvGrpSpPr>
          <p:grpSpPr>
            <a:xfrm rot="0">
              <a:off x="2393985" y="3206550"/>
              <a:ext cx="2248919" cy="321336"/>
              <a:chOff x="2393986" y="3206551"/>
              <a:chExt cx="2248919" cy="321336"/>
            </a:xfrm>
          </p:grpSpPr>
          <p:sp>
            <p:nvSpPr>
              <p:cNvPr id="21" name="TextBox 20"/>
              <p:cNvSpPr txBox="1"/>
              <p:nvPr/>
            </p:nvSpPr>
            <p:spPr>
              <a:xfrm>
                <a:off x="2393986" y="3241985"/>
                <a:ext cx="449188" cy="285902"/>
              </a:xfrm>
              <a:prstGeom prst="rect">
                <a:avLst/>
              </a:prstGeom>
              <a:noFill/>
            </p:spPr>
            <p:txBody>
              <a:bodyPr wrap="none">
                <a:spAutoFit/>
              </a:bodyPr>
              <a:lstStyle/>
              <a:p>
                <a:pPr lvl="0">
                  <a:defRPr/>
                </a:pPr>
                <a:r>
                  <a:rPr lang="en-US" altLang="ko-KR">
                    <a:solidFill>
                      <a:schemeClr val="bg1"/>
                    </a:solidFill>
                  </a:rPr>
                  <a:t>02</a:t>
                </a:r>
                <a:endParaRPr lang="ko-KR" altLang="en-US">
                  <a:solidFill>
                    <a:schemeClr val="bg1"/>
                  </a:solidFill>
                </a:endParaRPr>
              </a:p>
            </p:txBody>
          </p:sp>
          <p:sp>
            <p:nvSpPr>
              <p:cNvPr id="22" name="TextBox 21"/>
              <p:cNvSpPr txBox="1"/>
              <p:nvPr/>
            </p:nvSpPr>
            <p:spPr>
              <a:xfrm>
                <a:off x="2753773" y="3206551"/>
                <a:ext cx="1889132" cy="280972"/>
              </a:xfrm>
              <a:prstGeom prst="rect">
                <a:avLst/>
              </a:prstGeom>
              <a:noFill/>
            </p:spPr>
            <p:txBody>
              <a:bodyPr wrap="square">
                <a:spAutoFit/>
              </a:bodyPr>
              <a:lstStyle/>
              <a:p>
                <a:pPr lvl="0">
                  <a:defRPr/>
                </a:pPr>
                <a:r>
                  <a:rPr lang="ko-KR" altLang="en-US" b="0" spc="-150">
                    <a:solidFill>
                      <a:schemeClr val="bg1"/>
                    </a:solidFill>
                  </a:rPr>
                  <a:t>유기동물 발생비율</a:t>
                </a:r>
                <a:endParaRPr lang="ko-KR" altLang="en-US" b="0" spc="-150">
                  <a:solidFill>
                    <a:schemeClr val="bg1"/>
                  </a:solidFill>
                </a:endParaRPr>
              </a:p>
            </p:txBody>
          </p:sp>
        </p:grpSp>
        <p:grpSp>
          <p:nvGrpSpPr>
            <p:cNvPr id="13" name="그룹 12"/>
            <p:cNvGrpSpPr/>
            <p:nvPr/>
          </p:nvGrpSpPr>
          <p:grpSpPr>
            <a:xfrm rot="0">
              <a:off x="4683710" y="3244450"/>
              <a:ext cx="2238836" cy="280969"/>
              <a:chOff x="5125606" y="3245713"/>
              <a:chExt cx="2238836" cy="280969"/>
            </a:xfrm>
          </p:grpSpPr>
          <p:sp>
            <p:nvSpPr>
              <p:cNvPr id="19" name="TextBox 18"/>
              <p:cNvSpPr txBox="1"/>
              <p:nvPr/>
            </p:nvSpPr>
            <p:spPr>
              <a:xfrm>
                <a:off x="5125606" y="3245713"/>
                <a:ext cx="448186" cy="280968"/>
              </a:xfrm>
              <a:prstGeom prst="rect">
                <a:avLst/>
              </a:prstGeom>
              <a:noFill/>
            </p:spPr>
            <p:txBody>
              <a:bodyPr wrap="none">
                <a:spAutoFit/>
              </a:bodyPr>
              <a:lstStyle/>
              <a:p>
                <a:pPr lvl="0">
                  <a:defRPr/>
                </a:pPr>
                <a:r>
                  <a:rPr lang="en-US" altLang="ko-KR">
                    <a:solidFill>
                      <a:schemeClr val="bg1"/>
                    </a:solidFill>
                  </a:rPr>
                  <a:t>03</a:t>
                </a:r>
                <a:endParaRPr lang="ko-KR" altLang="en-US">
                  <a:solidFill>
                    <a:schemeClr val="bg1"/>
                  </a:solidFill>
                </a:endParaRPr>
              </a:p>
            </p:txBody>
          </p:sp>
          <p:sp>
            <p:nvSpPr>
              <p:cNvPr id="20" name="TextBox 19"/>
              <p:cNvSpPr txBox="1"/>
              <p:nvPr/>
            </p:nvSpPr>
            <p:spPr>
              <a:xfrm>
                <a:off x="5711350" y="3245716"/>
                <a:ext cx="1653092" cy="280966"/>
              </a:xfrm>
              <a:prstGeom prst="rect">
                <a:avLst/>
              </a:prstGeom>
              <a:noFill/>
            </p:spPr>
            <p:txBody>
              <a:bodyPr wrap="square">
                <a:spAutoFit/>
              </a:bodyPr>
              <a:lstStyle/>
              <a:p>
                <a:pPr lvl="0">
                  <a:defRPr/>
                </a:pPr>
                <a:r>
                  <a:rPr lang="ko-KR" altLang="en-US" b="0" spc="-150">
                    <a:solidFill>
                      <a:schemeClr val="bg1"/>
                    </a:solidFill>
                  </a:rPr>
                  <a:t>데이터 시각화</a:t>
                </a:r>
                <a:endParaRPr lang="ko-KR" altLang="en-US" b="0" spc="-150">
                  <a:solidFill>
                    <a:schemeClr val="bg1"/>
                  </a:solidFill>
                </a:endParaRPr>
              </a:p>
            </p:txBody>
          </p:sp>
        </p:grpSp>
        <p:grpSp>
          <p:nvGrpSpPr>
            <p:cNvPr id="14" name="그룹 13"/>
            <p:cNvGrpSpPr/>
            <p:nvPr/>
          </p:nvGrpSpPr>
          <p:grpSpPr>
            <a:xfrm rot="0">
              <a:off x="7306828" y="3206550"/>
              <a:ext cx="2833984" cy="280973"/>
              <a:chOff x="7475752" y="3236645"/>
              <a:chExt cx="2833984" cy="280973"/>
            </a:xfrm>
          </p:grpSpPr>
          <p:sp>
            <p:nvSpPr>
              <p:cNvPr id="17" name="TextBox 16"/>
              <p:cNvSpPr txBox="1"/>
              <p:nvPr/>
            </p:nvSpPr>
            <p:spPr>
              <a:xfrm>
                <a:off x="7475752" y="3236645"/>
                <a:ext cx="468195" cy="280973"/>
              </a:xfrm>
              <a:prstGeom prst="rect">
                <a:avLst/>
              </a:prstGeom>
              <a:noFill/>
            </p:spPr>
            <p:txBody>
              <a:bodyPr wrap="square">
                <a:spAutoFit/>
              </a:bodyPr>
              <a:lstStyle/>
              <a:p>
                <a:pPr lvl="0">
                  <a:defRPr/>
                </a:pPr>
                <a:r>
                  <a:rPr lang="en-US" altLang="ko-KR">
                    <a:solidFill>
                      <a:schemeClr val="bg1"/>
                    </a:solidFill>
                  </a:rPr>
                  <a:t>04</a:t>
                </a:r>
                <a:endParaRPr lang="ko-KR" altLang="en-US">
                  <a:solidFill>
                    <a:schemeClr val="bg1"/>
                  </a:solidFill>
                </a:endParaRPr>
              </a:p>
            </p:txBody>
          </p:sp>
          <p:sp>
            <p:nvSpPr>
              <p:cNvPr id="18" name="TextBox 17"/>
              <p:cNvSpPr txBox="1"/>
              <p:nvPr/>
            </p:nvSpPr>
            <p:spPr>
              <a:xfrm>
                <a:off x="7959244" y="3236651"/>
                <a:ext cx="2350492" cy="280967"/>
              </a:xfrm>
              <a:prstGeom prst="rect">
                <a:avLst/>
              </a:prstGeom>
              <a:noFill/>
            </p:spPr>
            <p:txBody>
              <a:bodyPr wrap="square">
                <a:spAutoFit/>
              </a:bodyPr>
              <a:lstStyle/>
              <a:p>
                <a:pPr lvl="0">
                  <a:defRPr/>
                </a:pPr>
                <a:r>
                  <a:rPr lang="ko-KR" altLang="en-US" b="0" spc="-150">
                    <a:solidFill>
                      <a:schemeClr val="bg1"/>
                    </a:solidFill>
                  </a:rPr>
                  <a:t>분석 및 시사점 </a:t>
                </a:r>
                <a:r>
                  <a:rPr lang="en-US" altLang="ko-KR" b="0" spc="-150">
                    <a:solidFill>
                      <a:schemeClr val="bg1"/>
                    </a:solidFill>
                  </a:rPr>
                  <a:t>(</a:t>
                </a:r>
                <a:r>
                  <a:rPr lang="ko-KR" altLang="en-US" b="0" spc="-150">
                    <a:solidFill>
                      <a:schemeClr val="bg1"/>
                    </a:solidFill>
                  </a:rPr>
                  <a:t>결론</a:t>
                </a:r>
                <a:r>
                  <a:rPr lang="en-US" altLang="ko-KR" b="0" spc="-150">
                    <a:solidFill>
                      <a:schemeClr val="bg1"/>
                    </a:solidFill>
                  </a:rPr>
                  <a:t>)</a:t>
                </a:r>
                <a:endParaRPr lang="en-US" altLang="ko-KR" b="0" spc="-150">
                  <a:solidFill>
                    <a:schemeClr val="bg1"/>
                  </a:solidFill>
                </a:endParaRPr>
              </a:p>
            </p:txBody>
          </p:sp>
        </p:grpSp>
        <p:sp>
          <p:nvSpPr>
            <p:cNvPr id="15" name="TextBox 14"/>
            <p:cNvSpPr txBox="1"/>
            <p:nvPr/>
          </p:nvSpPr>
          <p:spPr>
            <a:xfrm>
              <a:off x="2316693" y="3598389"/>
              <a:ext cx="2444575" cy="714361"/>
            </a:xfrm>
            <a:prstGeom prst="rect">
              <a:avLst/>
            </a:prstGeom>
            <a:noFill/>
          </p:spPr>
          <p:txBody>
            <a:bodyPr wrap="square">
              <a:spAutoFit/>
            </a:bodyPr>
            <a:lstStyle/>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년도별 유기비율</a:t>
              </a:r>
              <a:endParaRPr lang="ko-KR" altLang="en-US" sz="1400" b="0" spc="-150">
                <a:solidFill>
                  <a:schemeClr val="bg1"/>
                </a:solidFill>
                <a:latin typeface="Noto Sans CJK KR Thin"/>
                <a:ea typeface="Noto Sans CJK KR Thin"/>
                <a:cs typeface="Arial"/>
              </a:endParaRPr>
            </a:p>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자치구 별 유기비율</a:t>
              </a:r>
              <a:endParaRPr lang="ko-KR" altLang="en-US" sz="1400" b="0" spc="-150">
                <a:solidFill>
                  <a:schemeClr val="bg1"/>
                </a:solidFill>
                <a:latin typeface="Noto Sans CJK KR Thin"/>
                <a:ea typeface="Noto Sans CJK KR Thin"/>
                <a:cs typeface="Arial"/>
              </a:endParaRPr>
            </a:p>
            <a:p>
              <a:pPr marL="0" indent="0">
                <a:lnSpc>
                  <a:spcPct val="130000"/>
                </a:lnSpc>
                <a:buFont typeface="Wingdings"/>
                <a:buNone/>
                <a:defRPr/>
              </a:pPr>
              <a:endParaRPr lang="ko-KR" altLang="en-US" sz="1400" b="0" spc="-150">
                <a:solidFill>
                  <a:schemeClr val="bg1"/>
                </a:solidFill>
                <a:latin typeface="Noto Sans CJK KR Thin"/>
                <a:ea typeface="Noto Sans CJK KR Thin"/>
                <a:cs typeface="Arial"/>
              </a:endParaRPr>
            </a:p>
          </p:txBody>
        </p:sp>
        <p:sp>
          <p:nvSpPr>
            <p:cNvPr id="16" name="TextBox 15"/>
            <p:cNvSpPr txBox="1"/>
            <p:nvPr/>
          </p:nvSpPr>
          <p:spPr>
            <a:xfrm>
              <a:off x="7804344" y="3622814"/>
              <a:ext cx="3021850" cy="281002"/>
            </a:xfrm>
            <a:prstGeom prst="rect">
              <a:avLst/>
            </a:prstGeom>
            <a:noFill/>
          </p:spPr>
          <p:txBody>
            <a:bodyPr wrap="square">
              <a:spAutoFit/>
            </a:bodyPr>
            <a:lstStyle/>
            <a:p>
              <a:pPr marL="180975" indent="-180975">
                <a:lnSpc>
                  <a:spcPct val="130000"/>
                </a:lnSpc>
                <a:buFont typeface="Wingdings"/>
                <a:buChar char="§"/>
                <a:defRPr/>
              </a:pPr>
              <a:r>
                <a:rPr lang="ko-KR" altLang="en-US" sz="1400" b="0" spc="-150">
                  <a:solidFill>
                    <a:schemeClr val="bg1"/>
                  </a:solidFill>
                  <a:latin typeface="Noto Sans CJK KR Thin"/>
                  <a:ea typeface="Noto Sans CJK KR Thin"/>
                  <a:cs typeface="Arial"/>
                </a:rPr>
                <a:t>한계점</a:t>
              </a:r>
              <a:endParaRPr lang="ko-KR" altLang="en-US" sz="1400" b="0" spc="-150">
                <a:solidFill>
                  <a:schemeClr val="bg1"/>
                </a:solidFill>
                <a:latin typeface="Noto Sans CJK KR Thin"/>
                <a:ea typeface="Noto Sans CJK KR Thin"/>
                <a:cs typeface="Arial"/>
              </a:endParaRPr>
            </a:p>
          </p:txBody>
        </p:sp>
      </p:grpSp>
      <p:sp>
        <p:nvSpPr>
          <p:cNvPr id="25" name="직각 삼각형 24"/>
          <p:cNvSpPr/>
          <p:nvPr/>
        </p:nvSpPr>
        <p:spPr>
          <a:xfrm flipH="1">
            <a:off x="8048846" y="0"/>
            <a:ext cx="4143153" cy="6858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26" name="직각 삼각형 25"/>
          <p:cNvSpPr/>
          <p:nvPr/>
        </p:nvSpPr>
        <p:spPr>
          <a:xfrm flipH="1" flipV="1">
            <a:off x="8048846" y="0"/>
            <a:ext cx="4143153" cy="6821488"/>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cxnSp>
        <p:nvCxnSpPr>
          <p:cNvPr id="27" name="직선 연결선 26"/>
          <p:cNvCxnSpPr/>
          <p:nvPr/>
        </p:nvCxnSpPr>
        <p:spPr>
          <a:xfrm>
            <a:off x="338006" y="724659"/>
            <a:ext cx="1374094"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0.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24" name="직선 연결선 23"/>
          <p:cNvCxnSpPr/>
          <p:nvPr/>
        </p:nvCxnSpPr>
        <p:spPr>
          <a:xfrm>
            <a:off x="6096000" y="1722475"/>
            <a:ext cx="0" cy="4019107"/>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 name="직선 연결선 16"/>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 name="직사각형 17"/>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19" name="TextBox 18"/>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3</a:t>
            </a:r>
            <a:endParaRPr lang="en-US" altLang="ko-KR" sz="3200" b="1">
              <a:solidFill>
                <a:schemeClr val="bg1"/>
              </a:solidFill>
            </a:endParaRPr>
          </a:p>
        </p:txBody>
      </p:sp>
      <p:sp>
        <p:nvSpPr>
          <p:cNvPr id="22" name="TextBox 21"/>
          <p:cNvSpPr txBox="1"/>
          <p:nvPr/>
        </p:nvSpPr>
        <p:spPr>
          <a:xfrm>
            <a:off x="1188881" y="357242"/>
            <a:ext cx="10522500" cy="421903"/>
          </a:xfrm>
          <a:prstGeom prst="rect">
            <a:avLst/>
          </a:prstGeom>
          <a:noFill/>
        </p:spPr>
        <p:txBody>
          <a:bodyPr wrap="square">
            <a:spAutoFit/>
          </a:bodyPr>
          <a:lstStyle/>
          <a:p>
            <a:pPr lvl="0">
              <a:defRPr/>
            </a:pPr>
            <a:r>
              <a:rPr lang="en-US" altLang="ko-KR" sz="2200" b="1"/>
              <a:t>유기견이 주인을 찾아가는 경우와 입양되는경우, 안락사의 경우를 그래프로 비교</a:t>
            </a:r>
            <a:endParaRPr lang="en-US" altLang="ko-KR" sz="2200" b="1"/>
          </a:p>
        </p:txBody>
      </p:sp>
      <p:pic>
        <p:nvPicPr>
          <p:cNvPr id="42" name=""/>
          <p:cNvPicPr>
            <a:picLocks noChangeAspect="1"/>
          </p:cNvPicPr>
          <p:nvPr/>
        </p:nvPicPr>
        <p:blipFill rotWithShape="1">
          <a:blip r:embed="rId2"/>
          <a:stretch>
            <a:fillRect/>
          </a:stretch>
        </p:blipFill>
        <p:spPr>
          <a:xfrm>
            <a:off x="0" y="902073"/>
            <a:ext cx="12192000" cy="5955926"/>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1.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24" name="직선 연결선 23"/>
          <p:cNvCxnSpPr/>
          <p:nvPr/>
        </p:nvCxnSpPr>
        <p:spPr>
          <a:xfrm>
            <a:off x="6096000" y="1722475"/>
            <a:ext cx="0" cy="4019107"/>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 name="직선 연결선 16"/>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 name="직사각형 17"/>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19" name="TextBox 18"/>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3</a:t>
            </a:r>
            <a:endParaRPr lang="en-US" altLang="ko-KR" sz="3200" b="1">
              <a:solidFill>
                <a:schemeClr val="bg1"/>
              </a:solidFill>
            </a:endParaRPr>
          </a:p>
        </p:txBody>
      </p:sp>
      <p:sp>
        <p:nvSpPr>
          <p:cNvPr id="22" name="TextBox 21"/>
          <p:cNvSpPr txBox="1"/>
          <p:nvPr/>
        </p:nvSpPr>
        <p:spPr>
          <a:xfrm>
            <a:off x="1188881" y="357242"/>
            <a:ext cx="10774632" cy="421903"/>
          </a:xfrm>
          <a:prstGeom prst="rect">
            <a:avLst/>
          </a:prstGeom>
          <a:noFill/>
        </p:spPr>
        <p:txBody>
          <a:bodyPr wrap="square">
            <a:spAutoFit/>
          </a:bodyPr>
          <a:lstStyle/>
          <a:p>
            <a:pPr lvl="0">
              <a:defRPr/>
            </a:pPr>
            <a:r>
              <a:rPr lang="ko-KR" altLang="en-US" sz="2200" b="1"/>
              <a:t>유기묘</a:t>
            </a:r>
            <a:r>
              <a:rPr lang="en-US" altLang="ko-KR" sz="2200" b="1"/>
              <a:t>가 주인을 찾게되는 경우와 입양가는 경우, 안락사 당하는 경우를 그래프로 비교</a:t>
            </a:r>
            <a:endParaRPr lang="en-US" altLang="ko-KR" sz="2200" b="1"/>
          </a:p>
        </p:txBody>
      </p:sp>
      <p:pic>
        <p:nvPicPr>
          <p:cNvPr id="43" name=""/>
          <p:cNvPicPr>
            <a:picLocks noChangeAspect="1"/>
          </p:cNvPicPr>
          <p:nvPr/>
        </p:nvPicPr>
        <p:blipFill rotWithShape="1">
          <a:blip r:embed="rId2"/>
          <a:stretch>
            <a:fillRect/>
          </a:stretch>
        </p:blipFill>
        <p:spPr>
          <a:xfrm>
            <a:off x="0" y="1102378"/>
            <a:ext cx="12192000" cy="5549714"/>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2.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7" name="직선 연결선 16"/>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 name="직사각형 17"/>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19" name="TextBox 18"/>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3</a:t>
            </a:r>
            <a:endParaRPr lang="en-US" altLang="ko-KR" sz="3200" b="1">
              <a:solidFill>
                <a:schemeClr val="bg1"/>
              </a:solidFill>
            </a:endParaRPr>
          </a:p>
        </p:txBody>
      </p:sp>
      <p:sp>
        <p:nvSpPr>
          <p:cNvPr id="22" name="TextBox 21"/>
          <p:cNvSpPr txBox="1"/>
          <p:nvPr/>
        </p:nvSpPr>
        <p:spPr>
          <a:xfrm>
            <a:off x="1216895" y="371249"/>
            <a:ext cx="4303236" cy="421903"/>
          </a:xfrm>
          <a:prstGeom prst="rect">
            <a:avLst/>
          </a:prstGeom>
          <a:noFill/>
        </p:spPr>
        <p:txBody>
          <a:bodyPr wrap="square">
            <a:spAutoFit/>
          </a:bodyPr>
          <a:lstStyle/>
          <a:p>
            <a:pPr lvl="0">
              <a:defRPr/>
            </a:pPr>
            <a:r>
              <a:rPr lang="ko-KR" altLang="en-US" sz="2200" b="1"/>
              <a:t>유기견</a:t>
            </a:r>
            <a:r>
              <a:rPr lang="en-US" altLang="ko-KR" sz="2200" b="1"/>
              <a:t> vs </a:t>
            </a:r>
            <a:r>
              <a:rPr lang="ko-KR" altLang="en-US" sz="2200" b="1"/>
              <a:t>유기묘</a:t>
            </a:r>
            <a:r>
              <a:rPr lang="en-US" altLang="ko-KR" sz="2200" b="1"/>
              <a:t> 비율</a:t>
            </a:r>
            <a:endParaRPr lang="en-US" altLang="ko-KR" sz="2200" b="1"/>
          </a:p>
        </p:txBody>
      </p:sp>
      <p:pic>
        <p:nvPicPr>
          <p:cNvPr id="44" name=""/>
          <p:cNvPicPr>
            <a:picLocks noChangeAspect="1"/>
          </p:cNvPicPr>
          <p:nvPr/>
        </p:nvPicPr>
        <p:blipFill rotWithShape="1">
          <a:blip r:embed="rId2"/>
          <a:stretch>
            <a:fillRect/>
          </a:stretch>
        </p:blipFill>
        <p:spPr>
          <a:xfrm>
            <a:off x="240655" y="1081735"/>
            <a:ext cx="5566697" cy="5131926"/>
          </a:xfrm>
          <a:prstGeom prst="rect">
            <a:avLst/>
          </a:prstGeom>
        </p:spPr>
      </p:pic>
      <p:cxnSp>
        <p:nvCxnSpPr>
          <p:cNvPr id="45" name="직선 화살표 연결선 19"/>
          <p:cNvCxnSpPr/>
          <p:nvPr/>
        </p:nvCxnSpPr>
        <p:spPr>
          <a:xfrm>
            <a:off x="5871882" y="3429000"/>
            <a:ext cx="8858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TextBox 21"/>
          <p:cNvSpPr txBox="1"/>
          <p:nvPr/>
        </p:nvSpPr>
        <p:spPr>
          <a:xfrm>
            <a:off x="6511674" y="371249"/>
            <a:ext cx="5451840" cy="421903"/>
          </a:xfrm>
          <a:prstGeom prst="rect">
            <a:avLst/>
          </a:prstGeom>
          <a:noFill/>
        </p:spPr>
        <p:txBody>
          <a:bodyPr wrap="square">
            <a:spAutoFit/>
          </a:bodyPr>
          <a:lstStyle/>
          <a:p>
            <a:pPr lvl="0">
              <a:defRPr/>
            </a:pPr>
            <a:r>
              <a:rPr lang="ko-KR" altLang="en-US" sz="2200" b="1"/>
              <a:t>유기견</a:t>
            </a:r>
            <a:r>
              <a:rPr lang="en-US" altLang="ko-KR" sz="2200" b="1"/>
              <a:t> vs </a:t>
            </a:r>
            <a:r>
              <a:rPr lang="ko-KR" altLang="en-US" sz="2200" b="1"/>
              <a:t>유기묘 주인에게 인도되는 비율</a:t>
            </a:r>
            <a:endParaRPr lang="ko-KR" altLang="en-US" sz="2200" b="1"/>
          </a:p>
        </p:txBody>
      </p:sp>
      <p:pic>
        <p:nvPicPr>
          <p:cNvPr id="47" name=""/>
          <p:cNvPicPr>
            <a:picLocks noChangeAspect="1"/>
          </p:cNvPicPr>
          <p:nvPr/>
        </p:nvPicPr>
        <p:blipFill rotWithShape="1">
          <a:blip r:embed="rId3"/>
          <a:stretch>
            <a:fillRect/>
          </a:stretch>
        </p:blipFill>
        <p:spPr>
          <a:xfrm>
            <a:off x="6742412" y="1025324"/>
            <a:ext cx="5449587" cy="5328890"/>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3.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37" name="직선 연결선 36"/>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38" name="직사각형 37"/>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39" name="TextBox 38"/>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3</a:t>
            </a:r>
            <a:endParaRPr lang="en-US" altLang="ko-KR" sz="3200" b="1">
              <a:solidFill>
                <a:schemeClr val="bg1"/>
              </a:solidFill>
            </a:endParaRPr>
          </a:p>
        </p:txBody>
      </p:sp>
      <p:sp>
        <p:nvSpPr>
          <p:cNvPr id="42" name="TextBox 41"/>
          <p:cNvSpPr txBox="1"/>
          <p:nvPr/>
        </p:nvSpPr>
        <p:spPr>
          <a:xfrm>
            <a:off x="1188881" y="374294"/>
            <a:ext cx="8316847" cy="423901"/>
          </a:xfrm>
          <a:prstGeom prst="rect">
            <a:avLst/>
          </a:prstGeom>
          <a:noFill/>
        </p:spPr>
        <p:txBody>
          <a:bodyPr wrap="square">
            <a:spAutoFit/>
          </a:bodyPr>
          <a:lstStyle/>
          <a:p>
            <a:pPr lvl="0">
              <a:defRPr/>
            </a:pPr>
            <a:r>
              <a:rPr lang="ko-KR" altLang="en-US" sz="2200" b="1"/>
              <a:t>각 자치구 별 개 폐사안락사 비율</a:t>
            </a:r>
            <a:endParaRPr lang="ko-KR" altLang="en-US" sz="2200" b="1"/>
          </a:p>
        </p:txBody>
      </p:sp>
      <p:pic>
        <p:nvPicPr>
          <p:cNvPr id="46" name=""/>
          <p:cNvPicPr>
            <a:picLocks noChangeAspect="1"/>
          </p:cNvPicPr>
          <p:nvPr/>
        </p:nvPicPr>
        <p:blipFill rotWithShape="1">
          <a:blip r:embed="rId2"/>
          <a:stretch>
            <a:fillRect/>
          </a:stretch>
        </p:blipFill>
        <p:spPr>
          <a:xfrm>
            <a:off x="0" y="946051"/>
            <a:ext cx="12192000" cy="5797648"/>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4.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37" name="직선 연결선 36"/>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38" name="직사각형 37"/>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39" name="TextBox 38"/>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3</a:t>
            </a:r>
            <a:endParaRPr lang="en-US" altLang="ko-KR" sz="3200" b="1">
              <a:solidFill>
                <a:schemeClr val="bg1"/>
              </a:solidFill>
            </a:endParaRPr>
          </a:p>
        </p:txBody>
      </p:sp>
      <p:sp>
        <p:nvSpPr>
          <p:cNvPr id="42" name="TextBox 41"/>
          <p:cNvSpPr txBox="1"/>
          <p:nvPr/>
        </p:nvSpPr>
        <p:spPr>
          <a:xfrm>
            <a:off x="1188881" y="374294"/>
            <a:ext cx="8316847" cy="423901"/>
          </a:xfrm>
          <a:prstGeom prst="rect">
            <a:avLst/>
          </a:prstGeom>
          <a:noFill/>
        </p:spPr>
        <p:txBody>
          <a:bodyPr wrap="square">
            <a:spAutoFit/>
          </a:bodyPr>
          <a:lstStyle/>
          <a:p>
            <a:pPr lvl="0">
              <a:defRPr/>
            </a:pPr>
            <a:r>
              <a:rPr lang="ko-KR" altLang="en-US" sz="2200" b="1"/>
              <a:t>각 자치구 별 고양이 폐사안락사 비율</a:t>
            </a:r>
            <a:endParaRPr lang="ko-KR" altLang="en-US" sz="2200" b="1"/>
          </a:p>
        </p:txBody>
      </p:sp>
      <p:pic>
        <p:nvPicPr>
          <p:cNvPr id="46" name=""/>
          <p:cNvPicPr>
            <a:picLocks noChangeAspect="1"/>
          </p:cNvPicPr>
          <p:nvPr/>
        </p:nvPicPr>
        <p:blipFill rotWithShape="1">
          <a:blip r:embed="rId2"/>
          <a:stretch>
            <a:fillRect/>
          </a:stretch>
        </p:blipFill>
        <p:spPr>
          <a:xfrm>
            <a:off x="0" y="1037693"/>
            <a:ext cx="12026348" cy="5679895"/>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5.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22" name="직선 연결선 21"/>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23" name="직사각형 22"/>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24" name="TextBox 23"/>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3</a:t>
            </a:r>
            <a:endParaRPr lang="ko-KR" altLang="en-US" sz="3200" b="1">
              <a:solidFill>
                <a:schemeClr val="bg1"/>
              </a:solidFill>
            </a:endParaRPr>
          </a:p>
        </p:txBody>
      </p:sp>
      <p:sp>
        <p:nvSpPr>
          <p:cNvPr id="28" name="TextBox 27"/>
          <p:cNvSpPr txBox="1"/>
          <p:nvPr/>
        </p:nvSpPr>
        <p:spPr>
          <a:xfrm>
            <a:off x="1188881" y="374295"/>
            <a:ext cx="9627709" cy="576300"/>
          </a:xfrm>
          <a:prstGeom prst="rect">
            <a:avLst/>
          </a:prstGeom>
          <a:noFill/>
        </p:spPr>
        <p:txBody>
          <a:bodyPr wrap="none">
            <a:spAutoFit/>
          </a:bodyPr>
          <a:lstStyle/>
          <a:p>
            <a:pPr lvl="0">
              <a:defRPr/>
            </a:pPr>
            <a:r>
              <a:rPr lang="en-US" altLang="ko-KR" sz="3200" b="1"/>
              <a:t>각 자치구 별 유기동물 CircleMarker 지도에 표출하기</a:t>
            </a:r>
            <a:endParaRPr lang="en-US" altLang="ko-KR" sz="3200" b="1"/>
          </a:p>
        </p:txBody>
      </p:sp>
      <p:sp>
        <p:nvSpPr>
          <p:cNvPr id="34" name="TextBox 33"/>
          <p:cNvSpPr txBox="1"/>
          <p:nvPr/>
        </p:nvSpPr>
        <p:spPr>
          <a:xfrm>
            <a:off x="8738234" y="5851185"/>
            <a:ext cx="1454264" cy="215444"/>
          </a:xfrm>
          <a:prstGeom prst="rect">
            <a:avLst/>
          </a:prstGeom>
          <a:noFill/>
        </p:spPr>
        <p:txBody>
          <a:bodyPr wrap="none">
            <a:spAutoFit/>
          </a:bodyPr>
          <a:lstStyle/>
          <a:p>
            <a:pPr algn="r">
              <a:defRPr/>
            </a:pPr>
            <a:r>
              <a:rPr lang="ko-KR" altLang="en-US" sz="800">
                <a:solidFill>
                  <a:schemeClr val="accent6"/>
                </a:solidFill>
                <a:latin typeface="+mn-ea"/>
              </a:rPr>
              <a:t>출처 </a:t>
            </a:r>
            <a:r>
              <a:rPr lang="en-US" altLang="ko-KR" sz="800">
                <a:solidFill>
                  <a:schemeClr val="accent6"/>
                </a:solidFill>
                <a:latin typeface="+mn-ea"/>
              </a:rPr>
              <a:t>: XXX YYY ZZZ (2014)</a:t>
            </a:r>
            <a:endParaRPr lang="ko-KR" altLang="en-US" sz="800">
              <a:solidFill>
                <a:schemeClr val="accent6"/>
              </a:solidFill>
              <a:latin typeface="+mn-ea"/>
            </a:endParaRPr>
          </a:p>
        </p:txBody>
      </p:sp>
      <p:pic>
        <p:nvPicPr>
          <p:cNvPr id="39" name=""/>
          <p:cNvPicPr>
            <a:picLocks noChangeAspect="1"/>
          </p:cNvPicPr>
          <p:nvPr/>
        </p:nvPicPr>
        <p:blipFill rotWithShape="1">
          <a:blip r:embed="rId2"/>
          <a:stretch>
            <a:fillRect/>
          </a:stretch>
        </p:blipFill>
        <p:spPr>
          <a:xfrm>
            <a:off x="196130" y="1115564"/>
            <a:ext cx="5463543" cy="5551763"/>
          </a:xfrm>
          <a:prstGeom prst="rect">
            <a:avLst/>
          </a:prstGeom>
        </p:spPr>
      </p:pic>
      <p:pic>
        <p:nvPicPr>
          <p:cNvPr id="40" name=""/>
          <p:cNvPicPr>
            <a:picLocks noChangeAspect="1"/>
          </p:cNvPicPr>
          <p:nvPr/>
        </p:nvPicPr>
        <p:blipFill rotWithShape="1">
          <a:blip r:embed="rId3"/>
          <a:stretch>
            <a:fillRect/>
          </a:stretch>
        </p:blipFill>
        <p:spPr>
          <a:xfrm>
            <a:off x="837744" y="1585059"/>
            <a:ext cx="11105780" cy="4529946"/>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500" fill="hold"/>
                                        <p:tgtEl>
                                          <p:spTgt spid="40"/>
                                        </p:tgtEl>
                                        <p:attrNameLst>
                                          <p:attrName>ppt_x</p:attrName>
                                        </p:attrNameLst>
                                      </p:cBhvr>
                                      <p:tavLst>
                                        <p:tav tm="0">
                                          <p:val>
                                            <p:strVal val="#ppt_x"/>
                                          </p:val>
                                        </p:tav>
                                        <p:tav tm="100000">
                                          <p:val>
                                            <p:strVal val="#ppt_x"/>
                                          </p:val>
                                        </p:tav>
                                      </p:tavLst>
                                    </p:anim>
                                    <p:anim calcmode="lin" valueType="num">
                                      <p:cBhvr additive="base">
                                        <p:cTn id="12"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9" name="직선 연결선 18"/>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20" name="직사각형 19"/>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21" name="TextBox 20"/>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4</a:t>
            </a:r>
            <a:endParaRPr lang="ko-KR" altLang="en-US" sz="3200" b="1">
              <a:solidFill>
                <a:schemeClr val="bg1"/>
              </a:solidFill>
            </a:endParaRPr>
          </a:p>
        </p:txBody>
      </p:sp>
      <p:grpSp>
        <p:nvGrpSpPr>
          <p:cNvPr id="22" name="그룹 21"/>
          <p:cNvGrpSpPr/>
          <p:nvPr/>
        </p:nvGrpSpPr>
        <p:grpSpPr>
          <a:xfrm rot="0">
            <a:off x="1188881" y="351819"/>
            <a:ext cx="2159566" cy="660429"/>
            <a:chOff x="1188881" y="351819"/>
            <a:chExt cx="2159566" cy="660429"/>
          </a:xfrm>
        </p:grpSpPr>
        <p:sp>
          <p:nvSpPr>
            <p:cNvPr id="23" name="TextBox 22"/>
            <p:cNvSpPr txBox="1"/>
            <p:nvPr/>
          </p:nvSpPr>
          <p:spPr>
            <a:xfrm>
              <a:off x="1188881" y="351819"/>
              <a:ext cx="931384" cy="265401"/>
            </a:xfrm>
            <a:prstGeom prst="rect">
              <a:avLst/>
            </a:prstGeom>
            <a:noFill/>
          </p:spPr>
          <p:txBody>
            <a:bodyPr wrap="none">
              <a:spAutoFit/>
            </a:bodyPr>
            <a:lstStyle/>
            <a:p>
              <a:pPr lvl="0">
                <a:defRPr/>
              </a:pPr>
              <a:r>
                <a:rPr lang="en-US" altLang="ko-KR" sz="1200"/>
                <a:t>001 </a:t>
              </a:r>
              <a:r>
                <a:rPr lang="ko-KR" altLang="en-US" sz="1200"/>
                <a:t>소제목</a:t>
              </a:r>
              <a:endParaRPr lang="ko-KR" altLang="en-US" sz="1200"/>
            </a:p>
          </p:txBody>
        </p:sp>
        <p:sp>
          <p:nvSpPr>
            <p:cNvPr id="24" name="TextBox 23"/>
            <p:cNvSpPr txBox="1"/>
            <p:nvPr/>
          </p:nvSpPr>
          <p:spPr>
            <a:xfrm>
              <a:off x="1188881" y="581361"/>
              <a:ext cx="2160109" cy="416859"/>
            </a:xfrm>
            <a:prstGeom prst="rect">
              <a:avLst/>
            </a:prstGeom>
            <a:noFill/>
          </p:spPr>
          <p:txBody>
            <a:bodyPr wrap="none">
              <a:spAutoFit/>
            </a:bodyPr>
            <a:lstStyle/>
            <a:p>
              <a:pPr lvl="0">
                <a:defRPr/>
              </a:pPr>
              <a:r>
                <a:rPr lang="en-US" altLang="ko-KR" sz="2200"/>
                <a:t>Insert Title Here</a:t>
              </a:r>
              <a:endParaRPr lang="ko-KR" altLang="en-US" sz="2200"/>
            </a:p>
          </p:txBody>
        </p:sp>
      </p:grpSp>
      <p:pic>
        <p:nvPicPr>
          <p:cNvPr id="25" name=""/>
          <p:cNvPicPr>
            <a:picLocks noChangeAspect="1"/>
          </p:cNvPicPr>
          <p:nvPr/>
        </p:nvPicPr>
        <p:blipFill rotWithShape="1">
          <a:blip r:embed="rId2"/>
          <a:stretch>
            <a:fillRect/>
          </a:stretch>
        </p:blipFill>
        <p:spPr>
          <a:xfrm>
            <a:off x="262637" y="1140818"/>
            <a:ext cx="11666726" cy="5556473"/>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7.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a:defRPr/>
            </a:pPr>
            <a:r>
              <a:rPr lang="ko-KR" altLang="en-US"/>
              <a:t/>
            </a:r>
            <a:endParaRPr lang="ko-KR" altLang="en-US"/>
          </a:p>
        </p:txBody>
      </p:sp>
      <p:pic>
        <p:nvPicPr>
          <p:cNvPr id="3" name=""/>
          <p:cNvPicPr>
            <a:picLocks noGrp="1" noChangeAspect="1"/>
          </p:cNvPicPr>
          <p:nvPr>
            <p:ph idx="1"/>
          </p:nvPr>
        </p:nvPicPr>
        <p:blipFill rotWithShape="1">
          <a:blip r:embed="rId2"/>
          <a:stretch>
            <a:fillRect/>
          </a:stretch>
        </p:blipFill>
        <p:spPr>
          <a:xfrm>
            <a:off x="0" y="0"/>
            <a:ext cx="12192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8.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89351" y="1876310"/>
            <a:ext cx="3735939" cy="1179310"/>
          </a:xfrm>
          <a:prstGeom prst="rect">
            <a:avLst/>
          </a:prstGeom>
          <a:noFill/>
        </p:spPr>
        <p:txBody>
          <a:bodyPr wrap="none">
            <a:spAutoFit/>
          </a:bodyPr>
          <a:lstStyle/>
          <a:p>
            <a:pPr lvl="0">
              <a:defRPr/>
            </a:pPr>
            <a:r>
              <a:rPr lang="en-US" altLang="ko-KR" sz="7200" b="1">
                <a:solidFill>
                  <a:schemeClr val="tx2"/>
                </a:solidFill>
              </a:rPr>
              <a:t>04.</a:t>
            </a:r>
            <a:r>
              <a:rPr lang="ko-KR" altLang="en-US" sz="7200" b="1">
                <a:solidFill>
                  <a:schemeClr val="tx2"/>
                </a:solidFill>
              </a:rPr>
              <a:t> 분석 </a:t>
            </a:r>
            <a:endParaRPr lang="ko-KR" altLang="en-US" sz="7200" b="1">
              <a:solidFill>
                <a:schemeClr val="tx2"/>
              </a:solidFill>
            </a:endParaRPr>
          </a:p>
        </p:txBody>
      </p:sp>
      <p:sp>
        <p:nvSpPr>
          <p:cNvPr id="9" name="TextBox 8"/>
          <p:cNvSpPr txBox="1"/>
          <p:nvPr/>
        </p:nvSpPr>
        <p:spPr>
          <a:xfrm>
            <a:off x="533434" y="3549402"/>
            <a:ext cx="2863181" cy="573018"/>
          </a:xfrm>
          <a:prstGeom prst="rect">
            <a:avLst/>
          </a:prstGeom>
          <a:noFill/>
        </p:spPr>
        <p:txBody>
          <a:bodyPr wrap="none">
            <a:spAutoFit/>
          </a:bodyPr>
          <a:lstStyle/>
          <a:p>
            <a:pPr lvl="0">
              <a:defRPr/>
            </a:pPr>
            <a:r>
              <a:rPr lang="en-US" altLang="ko-KR" sz="3200" b="0" spc="-150">
                <a:solidFill>
                  <a:schemeClr val="tx2"/>
                </a:solidFill>
                <a:latin typeface="+mn-ea"/>
              </a:rPr>
              <a:t>-</a:t>
            </a:r>
            <a:r>
              <a:rPr lang="ko-KR" altLang="en-US" sz="3200" b="0" spc="-150">
                <a:solidFill>
                  <a:schemeClr val="tx2"/>
                </a:solidFill>
                <a:latin typeface="+mn-ea"/>
              </a:rPr>
              <a:t> 분석 및 한계점</a:t>
            </a:r>
            <a:endParaRPr lang="ko-KR" altLang="en-US" sz="3200" b="0" spc="-150">
              <a:solidFill>
                <a:schemeClr val="tx2"/>
              </a:solidFill>
              <a:latin typeface="+mn-ea"/>
            </a:endParaRPr>
          </a:p>
        </p:txBody>
      </p:sp>
      <p:sp>
        <p:nvSpPr>
          <p:cNvPr id="10" name="TextBox 9"/>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8" name="직선 연결선 17"/>
          <p:cNvCxnSpPr/>
          <p:nvPr/>
        </p:nvCxnSpPr>
        <p:spPr>
          <a:xfrm>
            <a:off x="489352" y="3240088"/>
            <a:ext cx="697470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11" name="이등변 삼각형 10"/>
          <p:cNvSpPr/>
          <p:nvPr/>
        </p:nvSpPr>
        <p:spPr>
          <a:xfrm>
            <a:off x="6688067" y="919927"/>
            <a:ext cx="3334365" cy="4594205"/>
          </a:xfrm>
          <a:prstGeom prst="triangle">
            <a:avLst>
              <a:gd name="adj" fmla="val 50000"/>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2" name="이등변 삼각형 11"/>
          <p:cNvSpPr/>
          <p:nvPr/>
        </p:nvSpPr>
        <p:spPr>
          <a:xfrm>
            <a:off x="8552835" y="919927"/>
            <a:ext cx="3334365" cy="4594205"/>
          </a:xfrm>
          <a:prstGeom prst="triangle">
            <a:avLst>
              <a:gd name="adj" fmla="val 50000"/>
            </a:avLst>
          </a:pr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9.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8" name="직선 연결선 17"/>
          <p:cNvCxnSpPr/>
          <p:nvPr/>
        </p:nvCxnSpPr>
        <p:spPr>
          <a:xfrm>
            <a:off x="676676" y="6713537"/>
            <a:ext cx="8962623" cy="4763"/>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Box 8"/>
          <p:cNvSpPr txBox="1"/>
          <p:nvPr/>
        </p:nvSpPr>
        <p:spPr>
          <a:xfrm>
            <a:off x="454057" y="0"/>
            <a:ext cx="10940379" cy="7103745"/>
          </a:xfrm>
          <a:prstGeom prst="rect">
            <a:avLst/>
          </a:prstGeom>
          <a:noFill/>
        </p:spPr>
        <p:txBody>
          <a:bodyPr wrap="square">
            <a:spAutoFit/>
          </a:bodyPr>
          <a:lstStyle/>
          <a:p>
            <a:pPr lvl="0">
              <a:defRPr/>
            </a:pPr>
            <a:r>
              <a:rPr lang="ko-KR" altLang="en-US" sz="4400" b="0" spc="-150">
                <a:solidFill>
                  <a:schemeClr val="tx2"/>
                </a:solidFill>
                <a:latin typeface="나눔고딕"/>
                <a:ea typeface="나눔고딕"/>
              </a:rPr>
              <a:t>■ 분석</a:t>
            </a:r>
            <a:endParaRPr lang="ko-KR" altLang="en-US" sz="4400" b="0" spc="-150">
              <a:solidFill>
                <a:schemeClr val="tx2"/>
              </a:solidFill>
              <a:latin typeface="나눔고딕"/>
              <a:ea typeface="나눔고딕"/>
            </a:endParaRPr>
          </a:p>
          <a:p>
            <a:pPr lvl="0">
              <a:defRPr/>
            </a:pPr>
            <a:endParaRPr lang="ko-KR" altLang="en-US" sz="2000" b="0" spc="-150">
              <a:solidFill>
                <a:schemeClr val="tx2"/>
              </a:solidFill>
              <a:latin typeface="나눔고딕"/>
              <a:ea typeface="나눔고딕"/>
            </a:endParaRPr>
          </a:p>
          <a:p>
            <a:pPr lvl="0">
              <a:defRPr/>
            </a:pP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a:t>
            </a:r>
            <a:r>
              <a:rPr lang="en-US" altLang="ko-KR" sz="2800" b="0" spc="-150">
                <a:solidFill>
                  <a:schemeClr val="tx2"/>
                </a:solidFill>
                <a:latin typeface="나눔고딕"/>
                <a:ea typeface="나눔고딕"/>
              </a:rPr>
              <a:t>2003</a:t>
            </a:r>
            <a:r>
              <a:rPr lang="ko-KR" altLang="en-US" sz="2800" b="0" spc="-150">
                <a:solidFill>
                  <a:schemeClr val="tx2"/>
                </a:solidFill>
                <a:latin typeface="나눔고딕"/>
                <a:ea typeface="나눔고딕"/>
              </a:rPr>
              <a:t>년에 유기동물이 가장 많았고 </a:t>
            </a:r>
            <a:r>
              <a:rPr lang="en-US" altLang="ko-KR" sz="2800" b="0" spc="-150">
                <a:solidFill>
                  <a:schemeClr val="tx2"/>
                </a:solidFill>
                <a:latin typeface="나눔고딕"/>
                <a:ea typeface="나눔고딕"/>
              </a:rPr>
              <a:t>2021</a:t>
            </a:r>
            <a:r>
              <a:rPr lang="ko-KR" altLang="en-US" sz="2800" b="0" spc="-150">
                <a:solidFill>
                  <a:schemeClr val="tx2"/>
                </a:solidFill>
                <a:latin typeface="나눔고딕"/>
                <a:ea typeface="나눔고딕"/>
              </a:rPr>
              <a:t>년에 가까워 질수록 유기동물의 비율이 감소함</a:t>
            </a:r>
            <a:r>
              <a:rPr lang="en-US" altLang="ko-KR" sz="2800" b="0" spc="-150">
                <a:solidFill>
                  <a:schemeClr val="tx2"/>
                </a:solidFill>
                <a:latin typeface="나눔고딕"/>
                <a:ea typeface="나눔고딕"/>
              </a:rPr>
              <a:t>.</a:t>
            </a:r>
            <a:endParaRPr lang="en-US" altLang="ko-KR" sz="2800" b="0" spc="-150">
              <a:solidFill>
                <a:schemeClr val="tx2"/>
              </a:solidFill>
              <a:latin typeface="나눔고딕"/>
              <a:ea typeface="나눔고딕"/>
            </a:endParaRPr>
          </a:p>
          <a:p>
            <a:pPr lvl="0">
              <a:defRPr/>
            </a:pPr>
            <a:endParaRPr lang="en-US" altLang="ko-KR" sz="2800" b="0" spc="-150">
              <a:solidFill>
                <a:schemeClr val="tx2"/>
              </a:solidFill>
              <a:latin typeface="나눔고딕"/>
              <a:ea typeface="나눔고딕"/>
            </a:endParaRPr>
          </a:p>
          <a:p>
            <a:pPr lvl="0">
              <a:defRPr/>
            </a:pP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예전에는 애완동물이었다면 지금은 반려동물이라는 인식이 높아지고 있음</a:t>
            </a:r>
            <a:r>
              <a:rPr lang="en-US" altLang="ko-KR" sz="2800" b="0" spc="-150">
                <a:solidFill>
                  <a:schemeClr val="tx2"/>
                </a:solidFill>
                <a:latin typeface="나눔고딕"/>
                <a:ea typeface="나눔고딕"/>
              </a:rPr>
              <a:t>.</a:t>
            </a:r>
            <a:endParaRPr lang="en-US" altLang="ko-KR" sz="2800" b="0" spc="-150">
              <a:solidFill>
                <a:schemeClr val="tx2"/>
              </a:solidFill>
              <a:latin typeface="나눔고딕"/>
              <a:ea typeface="나눔고딕"/>
            </a:endParaRPr>
          </a:p>
          <a:p>
            <a:pPr lvl="0">
              <a:defRPr/>
            </a:pPr>
            <a:endParaRPr lang="en-US" altLang="ko-KR" sz="2800" b="0" spc="-150">
              <a:solidFill>
                <a:schemeClr val="tx2"/>
              </a:solidFill>
              <a:latin typeface="나눔고딕"/>
              <a:ea typeface="나눔고딕"/>
            </a:endParaRPr>
          </a:p>
          <a:p>
            <a:pPr lvl="0">
              <a:defRPr/>
            </a:pP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유기묘는 유기견에 비해 원래 주인에게 인도되는 비율이 현저히 낮음</a:t>
            </a:r>
            <a:r>
              <a:rPr lang="en-US" altLang="ko-KR" sz="2800" b="0" spc="-150">
                <a:solidFill>
                  <a:schemeClr val="tx2"/>
                </a:solidFill>
                <a:latin typeface="나눔고딕"/>
                <a:ea typeface="나눔고딕"/>
              </a:rPr>
              <a:t>.</a:t>
            </a:r>
            <a:endParaRPr lang="en-US" altLang="ko-KR" sz="2800" b="0" spc="-150">
              <a:solidFill>
                <a:schemeClr val="tx2"/>
              </a:solidFill>
              <a:latin typeface="나눔고딕"/>
              <a:ea typeface="나눔고딕"/>
            </a:endParaRPr>
          </a:p>
          <a:p>
            <a:pPr lvl="0">
              <a:defRPr/>
            </a:pPr>
            <a:endParaRPr lang="en-US" altLang="ko-KR" sz="2800" b="0" spc="-150">
              <a:solidFill>
                <a:schemeClr val="tx2"/>
              </a:solidFill>
              <a:latin typeface="나눔고딕"/>
              <a:ea typeface="나눔고딕"/>
            </a:endParaRPr>
          </a:p>
          <a:p>
            <a:pPr lvl="0">
              <a:defRPr/>
            </a:pP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자치구별 유기동물 수는 </a:t>
            </a:r>
            <a:r>
              <a:rPr lang="en-US" altLang="ko-KR" sz="2800" b="0" spc="-150">
                <a:solidFill>
                  <a:schemeClr val="tx2"/>
                </a:solidFill>
                <a:latin typeface="나눔고딕"/>
                <a:ea typeface="나눔고딕"/>
              </a:rPr>
              <a:t>1.</a:t>
            </a:r>
            <a:r>
              <a:rPr lang="ko-KR" altLang="en-US" sz="2800" b="0" spc="-150">
                <a:solidFill>
                  <a:schemeClr val="tx2"/>
                </a:solidFill>
                <a:latin typeface="나눔고딕"/>
                <a:ea typeface="나눔고딕"/>
              </a:rPr>
              <a:t> 관악구 </a:t>
            </a: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a:t>
            </a:r>
            <a:r>
              <a:rPr lang="en-US" altLang="ko-KR" sz="2800" b="0" spc="-150">
                <a:solidFill>
                  <a:schemeClr val="tx2"/>
                </a:solidFill>
                <a:latin typeface="나눔고딕"/>
                <a:ea typeface="나눔고딕"/>
              </a:rPr>
              <a:t>2.</a:t>
            </a:r>
            <a:r>
              <a:rPr lang="ko-KR" altLang="en-US" sz="2800" b="0" spc="-150">
                <a:solidFill>
                  <a:schemeClr val="tx2"/>
                </a:solidFill>
                <a:latin typeface="나눔고딕"/>
                <a:ea typeface="나눔고딕"/>
              </a:rPr>
              <a:t> 은평구</a:t>
            </a: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a:t>
            </a:r>
            <a:r>
              <a:rPr lang="en-US" altLang="ko-KR" sz="2800" b="0" spc="-150">
                <a:solidFill>
                  <a:schemeClr val="tx2"/>
                </a:solidFill>
                <a:latin typeface="나눔고딕"/>
                <a:ea typeface="나눔고딕"/>
              </a:rPr>
              <a:t>3.</a:t>
            </a:r>
            <a:r>
              <a:rPr lang="ko-KR" altLang="en-US" sz="2800" b="0" spc="-150">
                <a:solidFill>
                  <a:schemeClr val="tx2"/>
                </a:solidFill>
                <a:latin typeface="나눔고딕"/>
                <a:ea typeface="나눔고딕"/>
              </a:rPr>
              <a:t> 마포구 순이고</a:t>
            </a:r>
            <a:endParaRPr lang="ko-KR" altLang="en-US" sz="2800" b="0" spc="-150">
              <a:solidFill>
                <a:schemeClr val="tx2"/>
              </a:solidFill>
              <a:latin typeface="나눔고딕"/>
              <a:ea typeface="나눔고딕"/>
            </a:endParaRPr>
          </a:p>
          <a:p>
            <a:pPr lvl="0">
              <a:defRPr/>
            </a:pPr>
            <a:endParaRPr lang="ko-KR" altLang="en-US" sz="2800" b="0" spc="-150">
              <a:solidFill>
                <a:schemeClr val="tx2"/>
              </a:solidFill>
              <a:latin typeface="나눔고딕"/>
              <a:ea typeface="나눔고딕"/>
            </a:endParaRPr>
          </a:p>
          <a:p>
            <a:pPr lvl="0">
              <a:defRPr/>
            </a:pP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개 폐사 안락사는 </a:t>
            </a:r>
            <a:r>
              <a:rPr lang="en-US" altLang="ko-KR" sz="2800" b="0" spc="-150">
                <a:solidFill>
                  <a:schemeClr val="tx2"/>
                </a:solidFill>
                <a:latin typeface="나눔고딕"/>
                <a:ea typeface="나눔고딕"/>
              </a:rPr>
              <a:t>1.</a:t>
            </a:r>
            <a:r>
              <a:rPr lang="ko-KR" altLang="en-US" sz="2800" b="0" spc="-150">
                <a:solidFill>
                  <a:schemeClr val="tx2"/>
                </a:solidFill>
                <a:latin typeface="나눔고딕"/>
                <a:ea typeface="나눔고딕"/>
              </a:rPr>
              <a:t> 은평구</a:t>
            </a: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a:t>
            </a:r>
            <a:r>
              <a:rPr lang="en-US" altLang="ko-KR" sz="2800" b="0" spc="-150">
                <a:solidFill>
                  <a:schemeClr val="tx2"/>
                </a:solidFill>
                <a:latin typeface="나눔고딕"/>
                <a:ea typeface="나눔고딕"/>
              </a:rPr>
              <a:t>2.</a:t>
            </a:r>
            <a:r>
              <a:rPr lang="ko-KR" altLang="en-US" sz="2800" b="0" spc="-150">
                <a:solidFill>
                  <a:schemeClr val="tx2"/>
                </a:solidFill>
                <a:latin typeface="나눔고딕"/>
                <a:ea typeface="나눔고딕"/>
              </a:rPr>
              <a:t> 강서구</a:t>
            </a: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a:t>
            </a:r>
            <a:r>
              <a:rPr lang="en-US" altLang="ko-KR" sz="2800" b="0" spc="-150">
                <a:solidFill>
                  <a:schemeClr val="tx2"/>
                </a:solidFill>
                <a:latin typeface="나눔고딕"/>
                <a:ea typeface="나눔고딕"/>
              </a:rPr>
              <a:t>3.</a:t>
            </a:r>
            <a:r>
              <a:rPr lang="ko-KR" altLang="en-US" sz="2800" b="0" spc="-150">
                <a:solidFill>
                  <a:schemeClr val="tx2"/>
                </a:solidFill>
                <a:latin typeface="나눔고딕"/>
                <a:ea typeface="나눔고딕"/>
              </a:rPr>
              <a:t> 관악구</a:t>
            </a:r>
            <a:endParaRPr lang="ko-KR" altLang="en-US" sz="2800" b="0" spc="-150">
              <a:solidFill>
                <a:schemeClr val="tx2"/>
              </a:solidFill>
              <a:latin typeface="나눔고딕"/>
              <a:ea typeface="나눔고딕"/>
            </a:endParaRPr>
          </a:p>
          <a:p>
            <a:pPr lvl="0">
              <a:defRPr/>
            </a:pPr>
            <a:endParaRPr lang="ko-KR" altLang="en-US" sz="2800" b="0" spc="-150">
              <a:solidFill>
                <a:schemeClr val="tx2"/>
              </a:solidFill>
              <a:latin typeface="나눔고딕"/>
              <a:ea typeface="나눔고딕"/>
            </a:endParaRPr>
          </a:p>
          <a:p>
            <a:pPr lvl="0">
              <a:defRPr/>
            </a:pP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고양이 폐사 안락사는 </a:t>
            </a:r>
            <a:r>
              <a:rPr lang="en-US" altLang="ko-KR" sz="2800" b="0" spc="-150">
                <a:solidFill>
                  <a:schemeClr val="tx2"/>
                </a:solidFill>
                <a:latin typeface="나눔고딕"/>
                <a:ea typeface="나눔고딕"/>
              </a:rPr>
              <a:t>1.</a:t>
            </a:r>
            <a:r>
              <a:rPr lang="ko-KR" altLang="en-US" sz="2800" b="0" spc="-150">
                <a:solidFill>
                  <a:schemeClr val="tx2"/>
                </a:solidFill>
                <a:latin typeface="나눔고딕"/>
                <a:ea typeface="나눔고딕"/>
              </a:rPr>
              <a:t> 송파구</a:t>
            </a: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a:t>
            </a:r>
            <a:r>
              <a:rPr lang="en-US" altLang="ko-KR" sz="2800" b="0" spc="-150">
                <a:solidFill>
                  <a:schemeClr val="tx2"/>
                </a:solidFill>
                <a:latin typeface="나눔고딕"/>
                <a:ea typeface="나눔고딕"/>
              </a:rPr>
              <a:t>2.</a:t>
            </a:r>
            <a:r>
              <a:rPr lang="ko-KR" altLang="en-US" sz="2800" b="0" spc="-150">
                <a:solidFill>
                  <a:schemeClr val="tx2"/>
                </a:solidFill>
                <a:latin typeface="나눔고딕"/>
                <a:ea typeface="나눔고딕"/>
              </a:rPr>
              <a:t> 마포구</a:t>
            </a:r>
            <a:r>
              <a:rPr lang="en-US" altLang="ko-KR" sz="2800" b="0" spc="-150">
                <a:solidFill>
                  <a:schemeClr val="tx2"/>
                </a:solidFill>
                <a:latin typeface="나눔고딕"/>
                <a:ea typeface="나눔고딕"/>
              </a:rPr>
              <a:t>,</a:t>
            </a:r>
            <a:r>
              <a:rPr lang="ko-KR" altLang="en-US" sz="2800" b="0" spc="-150">
                <a:solidFill>
                  <a:schemeClr val="tx2"/>
                </a:solidFill>
                <a:latin typeface="나눔고딕"/>
                <a:ea typeface="나눔고딕"/>
              </a:rPr>
              <a:t>  </a:t>
            </a:r>
            <a:r>
              <a:rPr lang="en-US" altLang="ko-KR" sz="2800" b="0" spc="-150">
                <a:solidFill>
                  <a:schemeClr val="tx2"/>
                </a:solidFill>
                <a:latin typeface="나눔고딕"/>
                <a:ea typeface="나눔고딕"/>
              </a:rPr>
              <a:t>3.</a:t>
            </a:r>
            <a:r>
              <a:rPr lang="ko-KR" altLang="en-US" sz="2800" b="0" spc="-150">
                <a:solidFill>
                  <a:schemeClr val="tx2"/>
                </a:solidFill>
                <a:latin typeface="나눔고딕"/>
                <a:ea typeface="나눔고딕"/>
              </a:rPr>
              <a:t> 관악구 </a:t>
            </a:r>
            <a:endParaRPr lang="ko-KR" altLang="en-US" sz="2800" b="0" spc="-150">
              <a:solidFill>
                <a:schemeClr val="tx2"/>
              </a:solidFill>
              <a:latin typeface="나눔고딕"/>
              <a:ea typeface="나눔고딕"/>
            </a:endParaRPr>
          </a:p>
          <a:p>
            <a:pPr lvl="0">
              <a:defRPr/>
            </a:pPr>
            <a:endParaRPr lang="ko-KR" altLang="en-US" sz="2000" b="0" spc="-150">
              <a:solidFill>
                <a:schemeClr val="tx2"/>
              </a:solidFill>
              <a:latin typeface="+mn-ea"/>
            </a:endParaRPr>
          </a:p>
          <a:p>
            <a:pPr lvl="0">
              <a:defRPr/>
            </a:pPr>
            <a:endParaRPr lang="ko-KR" altLang="en-US" sz="2000" b="0" spc="-150">
              <a:solidFill>
                <a:schemeClr val="tx2"/>
              </a:solidFill>
              <a:latin typeface="+mn-ea"/>
            </a:endParaRPr>
          </a:p>
          <a:p>
            <a:pPr lvl="0">
              <a:defRPr/>
            </a:pPr>
            <a:endParaRPr lang="ko-KR" altLang="en-US" sz="2000" b="0" spc="-150">
              <a:solidFill>
                <a:schemeClr val="tx2"/>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3.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pic>
        <p:nvPicPr>
          <p:cNvPr id="23" name=""/>
          <p:cNvPicPr>
            <a:picLocks noChangeAspect="1"/>
          </p:cNvPicPr>
          <p:nvPr/>
        </p:nvPicPr>
        <p:blipFill rotWithShape="1">
          <a:blip r:embed="rId2"/>
          <a:stretch>
            <a:fillRect/>
          </a:stretch>
        </p:blipFill>
        <p:spPr>
          <a:xfrm>
            <a:off x="0" y="866376"/>
            <a:ext cx="7076108" cy="6115447"/>
          </a:xfrm>
          <a:prstGeom prst="rect">
            <a:avLst/>
          </a:prstGeom>
        </p:spPr>
      </p:pic>
      <p:sp>
        <p:nvSpPr>
          <p:cNvPr id="6" name="TextBox 5"/>
          <p:cNvSpPr txBox="1"/>
          <p:nvPr/>
        </p:nvSpPr>
        <p:spPr>
          <a:xfrm>
            <a:off x="0" y="-1"/>
            <a:ext cx="5217730" cy="817246"/>
          </a:xfrm>
          <a:prstGeom prst="rect">
            <a:avLst/>
          </a:prstGeom>
          <a:noFill/>
        </p:spPr>
        <p:txBody>
          <a:bodyPr wrap="square">
            <a:spAutoFit/>
          </a:bodyPr>
          <a:lstStyle/>
          <a:p>
            <a:pPr lvl="0">
              <a:defRPr/>
            </a:pPr>
            <a:r>
              <a:rPr lang="ko-KR" altLang="en-US" sz="4800" b="1">
                <a:solidFill>
                  <a:schemeClr val="tx2"/>
                </a:solidFill>
              </a:rPr>
              <a:t>■</a:t>
            </a:r>
            <a:r>
              <a:rPr lang="en-US" altLang="ko-KR" sz="4800" b="1">
                <a:solidFill>
                  <a:schemeClr val="tx2"/>
                </a:solidFill>
              </a:rPr>
              <a:t>.</a:t>
            </a:r>
            <a:r>
              <a:rPr lang="ko-KR" altLang="en-US" sz="4800" b="1">
                <a:solidFill>
                  <a:schemeClr val="tx2"/>
                </a:solidFill>
              </a:rPr>
              <a:t>주제선정이유</a:t>
            </a:r>
            <a:endParaRPr lang="ko-KR" altLang="en-US" sz="4800" b="1">
              <a:solidFill>
                <a:schemeClr val="tx2"/>
              </a:solidFill>
            </a:endParaRPr>
          </a:p>
        </p:txBody>
      </p:sp>
      <p:sp>
        <p:nvSpPr>
          <p:cNvPr id="10" name="TextBox 9"/>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8" name="직선 연결선 17"/>
          <p:cNvCxnSpPr/>
          <p:nvPr/>
        </p:nvCxnSpPr>
        <p:spPr>
          <a:xfrm>
            <a:off x="489352" y="3392488"/>
            <a:ext cx="697470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pic>
        <p:nvPicPr>
          <p:cNvPr id="25" name=""/>
          <p:cNvPicPr>
            <a:picLocks noChangeAspect="1"/>
          </p:cNvPicPr>
          <p:nvPr/>
        </p:nvPicPr>
        <p:blipFill rotWithShape="1">
          <a:blip r:embed="rId3"/>
          <a:stretch>
            <a:fillRect/>
          </a:stretch>
        </p:blipFill>
        <p:spPr>
          <a:xfrm>
            <a:off x="4546169" y="133234"/>
            <a:ext cx="7645831" cy="2901905"/>
          </a:xfrm>
          <a:prstGeom prst="rect">
            <a:avLst/>
          </a:prstGeom>
        </p:spPr>
      </p:pic>
      <p:pic>
        <p:nvPicPr>
          <p:cNvPr id="26" name=""/>
          <p:cNvPicPr>
            <a:picLocks noChangeAspect="1"/>
          </p:cNvPicPr>
          <p:nvPr/>
        </p:nvPicPr>
        <p:blipFill rotWithShape="1">
          <a:blip r:embed="rId4"/>
          <a:stretch>
            <a:fillRect/>
          </a:stretch>
        </p:blipFill>
        <p:spPr>
          <a:xfrm>
            <a:off x="4403547" y="2925412"/>
            <a:ext cx="7788453" cy="3646837"/>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ppt_x"/>
                                          </p:val>
                                        </p:tav>
                                        <p:tav tm="100000">
                                          <p:val>
                                            <p:strVal val="#ppt_x"/>
                                          </p:val>
                                        </p:tav>
                                      </p:tavLst>
                                    </p:anim>
                                    <p:anim calcmode="lin" valueType="num">
                                      <p:cBhvr additive="base">
                                        <p:cTn id="14"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070830" y="5921375"/>
            <a:ext cx="2688369" cy="334645"/>
          </a:xfrm>
          <a:prstGeom prst="rect">
            <a:avLst/>
          </a:prstGeom>
          <a:noFill/>
        </p:spPr>
        <p:txBody>
          <a:bodyPr wrap="square">
            <a:spAutoFit/>
          </a:bodyPr>
          <a:lstStyle/>
          <a:p>
            <a:pPr>
              <a:defRPr/>
            </a:pPr>
            <a:r>
              <a:rPr lang="ko-KR" altLang="en-US" sz="1600">
                <a:solidFill>
                  <a:schemeClr val="accent6"/>
                </a:solidFill>
                <a:latin typeface="+mn-ea"/>
              </a:rPr>
              <a:t>자료출처</a:t>
            </a:r>
            <a:r>
              <a:rPr lang="en-US" altLang="ko-KR" sz="1600">
                <a:solidFill>
                  <a:schemeClr val="accent6"/>
                </a:solidFill>
                <a:latin typeface="+mn-ea"/>
              </a:rPr>
              <a:t>.</a:t>
            </a:r>
            <a:r>
              <a:rPr lang="ko-KR" altLang="en-US" sz="1600">
                <a:solidFill>
                  <a:schemeClr val="accent6"/>
                </a:solidFill>
                <a:latin typeface="+mn-ea"/>
              </a:rPr>
              <a:t> 농림축산식품부</a:t>
            </a:r>
            <a:endParaRPr lang="ko-KR" altLang="en-US" sz="1600">
              <a:solidFill>
                <a:schemeClr val="accent6"/>
              </a:solidFill>
              <a:latin typeface="+mn-ea"/>
            </a:endParaRPr>
          </a:p>
        </p:txBody>
      </p:sp>
      <p:cxnSp>
        <p:nvCxnSpPr>
          <p:cNvPr id="17" name="직선 연결선 16"/>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18" name="직사각형 17"/>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19" name="TextBox 18"/>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4</a:t>
            </a:r>
            <a:endParaRPr lang="ko-KR" altLang="en-US" sz="3200" b="1">
              <a:solidFill>
                <a:schemeClr val="bg1"/>
              </a:solidFill>
            </a:endParaRPr>
          </a:p>
        </p:txBody>
      </p:sp>
      <p:sp>
        <p:nvSpPr>
          <p:cNvPr id="22" name="TextBox 21"/>
          <p:cNvSpPr txBox="1"/>
          <p:nvPr/>
        </p:nvSpPr>
        <p:spPr>
          <a:xfrm>
            <a:off x="998374" y="350612"/>
            <a:ext cx="8055146" cy="5457733"/>
          </a:xfrm>
          <a:prstGeom prst="rect">
            <a:avLst/>
          </a:prstGeom>
          <a:noFill/>
        </p:spPr>
        <p:txBody>
          <a:bodyPr wrap="square">
            <a:spAutoFit/>
          </a:bodyPr>
          <a:lstStyle/>
          <a:p>
            <a:pPr lvl="0">
              <a:defRPr/>
            </a:pPr>
            <a:r>
              <a:rPr lang="en-US" altLang="ko-KR" sz="2200" b="1">
                <a:latin typeface="나눔고딕"/>
                <a:ea typeface="나눔고딕"/>
              </a:rPr>
              <a:t>１ 반려동물 등록 현황</a:t>
            </a:r>
            <a:endParaRPr lang="en-US" altLang="ko-KR" sz="2200" b="1">
              <a:latin typeface="나눔고딕"/>
              <a:ea typeface="나눔고딕"/>
            </a:endParaRPr>
          </a:p>
          <a:p>
            <a:pPr lvl="0">
              <a:defRPr/>
            </a:pPr>
            <a:endParaRPr lang="en-US" altLang="ko-KR" sz="2200">
              <a:latin typeface="나눔고딕"/>
              <a:ea typeface="나눔고딕"/>
            </a:endParaRPr>
          </a:p>
          <a:p>
            <a:pPr lvl="0">
              <a:defRPr/>
            </a:pPr>
            <a:r>
              <a:rPr lang="en-US" altLang="ko-KR" sz="2200">
                <a:latin typeface="나눔고딕"/>
                <a:ea typeface="나눔고딕"/>
              </a:rPr>
              <a:t>□ 2020년 신규 등록된 반려견은 23만 5,637마리로, 2020년까지 등록된 반려견의 총 숫자는 232만 1,701마리로 조사되었다</a:t>
            </a:r>
            <a:endParaRPr lang="en-US" altLang="ko-KR" sz="2200">
              <a:latin typeface="나눔고딕"/>
              <a:ea typeface="나눔고딕"/>
            </a:endParaRPr>
          </a:p>
          <a:p>
            <a:pPr lvl="0">
              <a:defRPr/>
            </a:pPr>
            <a:endParaRPr lang="en-US" altLang="ko-KR" sz="2200">
              <a:latin typeface="나눔고딕"/>
              <a:ea typeface="나눔고딕"/>
            </a:endParaRPr>
          </a:p>
          <a:p>
            <a:pPr lvl="0">
              <a:defRPr/>
            </a:pPr>
            <a:r>
              <a:rPr lang="en-US" altLang="ko-KR" sz="2200" b="1">
                <a:latin typeface="나눔고딕"/>
                <a:ea typeface="나눔고딕"/>
              </a:rPr>
              <a:t>２ 동물보호센터의 유실·유기 동물 구조·보호 현황 등</a:t>
            </a:r>
            <a:endParaRPr lang="en-US" altLang="ko-KR" sz="2200" b="1">
              <a:latin typeface="나눔고딕"/>
              <a:ea typeface="나눔고딕"/>
            </a:endParaRPr>
          </a:p>
          <a:p>
            <a:pPr lvl="0">
              <a:defRPr/>
            </a:pPr>
            <a:endParaRPr lang="en-US" altLang="ko-KR" sz="2200" b="1">
              <a:latin typeface="나눔고딕"/>
              <a:ea typeface="나눔고딕"/>
            </a:endParaRPr>
          </a:p>
          <a:p>
            <a:pPr lvl="0">
              <a:defRPr/>
            </a:pPr>
            <a:r>
              <a:rPr lang="en-US" altLang="ko-KR" sz="2200">
                <a:latin typeface="나눔고딕"/>
                <a:ea typeface="나눔고딕"/>
              </a:rPr>
              <a:t>□ 2020년 말 기준으로 전국의 동물보호센터는 280개소이며, 13만 401마리의 유실·유기 동물을 구조·보호 조치하였고, 운영 비용은 267억원이 소요된 것으로 조사되었다.</a:t>
            </a:r>
            <a:endParaRPr lang="en-US" altLang="ko-KR" sz="2200">
              <a:latin typeface="나눔고딕"/>
              <a:ea typeface="나눔고딕"/>
            </a:endParaRPr>
          </a:p>
          <a:p>
            <a:pPr lvl="0">
              <a:defRPr/>
            </a:pPr>
            <a:endParaRPr lang="en-US" altLang="ko-KR" sz="2200">
              <a:latin typeface="나눔고딕"/>
              <a:ea typeface="나눔고딕"/>
            </a:endParaRPr>
          </a:p>
          <a:p>
            <a:pPr lvl="0">
              <a:defRPr/>
            </a:pPr>
            <a:r>
              <a:rPr lang="en-US" altLang="ko-KR" sz="2200" b="1">
                <a:latin typeface="나눔고딕"/>
                <a:ea typeface="나눔고딕"/>
              </a:rPr>
              <a:t>３ 반려동물 관련 영업 현황</a:t>
            </a:r>
            <a:endParaRPr lang="en-US" altLang="ko-KR" sz="2200" b="1">
              <a:latin typeface="나눔고딕"/>
              <a:ea typeface="나눔고딕"/>
            </a:endParaRPr>
          </a:p>
          <a:p>
            <a:pPr lvl="0">
              <a:defRPr/>
            </a:pPr>
            <a:endParaRPr lang="en-US" altLang="ko-KR" sz="2200">
              <a:latin typeface="나눔고딕"/>
              <a:ea typeface="나눔고딕"/>
            </a:endParaRPr>
          </a:p>
          <a:p>
            <a:pPr lvl="0">
              <a:defRPr/>
            </a:pPr>
            <a:r>
              <a:rPr lang="en-US" altLang="ko-KR" sz="2200">
                <a:latin typeface="나눔고딕"/>
                <a:ea typeface="나눔고딕"/>
              </a:rPr>
              <a:t>□ 반려동물 관련 영업*은 8개 업종, 총 1만 9,285개소이고, 종사자**는 약 2만 4,691명으로 조사되었다.</a:t>
            </a:r>
            <a:endParaRPr lang="en-US" altLang="ko-KR" sz="2200">
              <a:latin typeface="나눔고딕"/>
              <a:ea typeface="나눔고딕"/>
            </a:endParaRPr>
          </a:p>
          <a:p>
            <a:pPr lvl="0">
              <a:defRPr/>
            </a:pPr>
            <a:endParaRPr lang="en-US" altLang="ko-KR" sz="2200">
              <a:latin typeface="나눔고딕"/>
              <a:ea typeface="나눔고딕"/>
            </a:endParaRPr>
          </a:p>
        </p:txBody>
      </p:sp>
      <p:sp>
        <p:nvSpPr>
          <p:cNvPr id="45" name="이등변 삼각형 11"/>
          <p:cNvSpPr/>
          <p:nvPr/>
        </p:nvSpPr>
        <p:spPr>
          <a:xfrm>
            <a:off x="9543436" y="1057275"/>
            <a:ext cx="2400914" cy="4756129"/>
          </a:xfrm>
          <a:prstGeom prst="triangle">
            <a:avLst>
              <a:gd name="adj" fmla="val 50000"/>
            </a:avLst>
          </a:pr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31.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0" y="263525"/>
            <a:ext cx="5257800" cy="6319838"/>
          </a:xfrm>
        </p:spPr>
        <p:txBody>
          <a:bodyPr vert="horz" wrap="square" lIns="91440" tIns="45720" rIns="91440" bIns="45720" anchor="t">
            <a:normAutofit lnSpcReduction="10000"/>
          </a:bodyPr>
          <a:lstStyle/>
          <a:p>
            <a:pPr>
              <a:lnSpc>
                <a:spcPct val="110000"/>
              </a:lnSpc>
              <a:defRPr/>
            </a:pPr>
            <a:r>
              <a:rPr lang="ko-KR" altLang="en-US" b="1">
                <a:solidFill>
                  <a:schemeClr val="tx1"/>
                </a:solidFill>
                <a:latin typeface="나눔고딕"/>
                <a:ea typeface="나눔고딕"/>
              </a:rPr>
              <a:t>결론</a:t>
            </a:r>
            <a:endParaRPr lang="ko-KR" altLang="en-US" b="1">
              <a:solidFill>
                <a:schemeClr val="tx1"/>
              </a:solidFill>
              <a:latin typeface="나눔고딕"/>
              <a:ea typeface="나눔고딕"/>
            </a:endParaRPr>
          </a:p>
          <a:p>
            <a:pPr marL="0" indent="0">
              <a:lnSpc>
                <a:spcPct val="110000"/>
              </a:lnSpc>
              <a:buNone/>
              <a:defRPr/>
            </a:pPr>
            <a:r>
              <a:rPr lang="ko-KR" altLang="en-US" sz="2400" b="1" spc="300">
                <a:solidFill>
                  <a:schemeClr val="tx1"/>
                </a:solidFill>
                <a:latin typeface="나눔고딕"/>
                <a:ea typeface="나눔고딕"/>
              </a:rPr>
              <a:t>동물등록 대상 동물에 대한 지속적인 홍보와 국가지원, 제도개선을 통한 다각적 노력이 필요하고, 유실</a:t>
            </a:r>
            <a:r>
              <a:rPr lang="ko-KR" altLang="en-US" sz="2400" b="1" spc="300">
                <a:solidFill>
                  <a:schemeClr val="tx1"/>
                </a:solidFill>
                <a:ea typeface="나눔고딕"/>
              </a:rPr>
              <a:t>‧</a:t>
            </a:r>
            <a:r>
              <a:rPr lang="ko-KR" altLang="en-US" sz="2400" b="1" spc="300">
                <a:solidFill>
                  <a:schemeClr val="tx1"/>
                </a:solidFill>
                <a:latin typeface="나눔고딕"/>
                <a:ea typeface="나눔고딕"/>
              </a:rPr>
              <a:t>유기 동물 예방을 위한 제도의 지속적 개선 및 지역별 특성을 고려한 정책 지원이 필요하다</a:t>
            </a:r>
            <a:r>
              <a:rPr lang="en-US" altLang="ko-KR" sz="2400" b="1" spc="300">
                <a:solidFill>
                  <a:schemeClr val="tx1"/>
                </a:solidFill>
                <a:latin typeface="나눔고딕"/>
                <a:ea typeface="나눔고딕"/>
              </a:rPr>
              <a:t>.</a:t>
            </a:r>
            <a:endParaRPr lang="en-US" altLang="ko-KR" sz="2400" b="1" spc="300">
              <a:solidFill>
                <a:schemeClr val="tx1"/>
              </a:solidFill>
              <a:latin typeface="나눔고딕"/>
              <a:ea typeface="나눔고딕"/>
            </a:endParaRPr>
          </a:p>
          <a:p>
            <a:pPr marL="0" indent="0">
              <a:lnSpc>
                <a:spcPct val="110000"/>
              </a:lnSpc>
              <a:buNone/>
              <a:defRPr/>
            </a:pPr>
            <a:endParaRPr lang="en-US" altLang="ko-KR" sz="2400" b="1" spc="300">
              <a:solidFill>
                <a:schemeClr val="tx1"/>
              </a:solidFill>
              <a:latin typeface="나눔고딕"/>
              <a:ea typeface="나눔고딕"/>
            </a:endParaRPr>
          </a:p>
          <a:p>
            <a:pPr>
              <a:lnSpc>
                <a:spcPct val="110000"/>
              </a:lnSpc>
              <a:defRPr/>
            </a:pPr>
            <a:r>
              <a:rPr lang="ko-KR" altLang="en-US" b="1" spc="300">
                <a:solidFill>
                  <a:schemeClr val="tx1"/>
                </a:solidFill>
                <a:latin typeface="나눔고딕"/>
                <a:ea typeface="나눔고딕"/>
              </a:rPr>
              <a:t>한계점</a:t>
            </a:r>
            <a:endParaRPr lang="ko-KR" altLang="en-US" b="1" spc="300">
              <a:solidFill>
                <a:schemeClr val="tx1"/>
              </a:solidFill>
              <a:latin typeface="나눔고딕"/>
              <a:ea typeface="나눔고딕"/>
            </a:endParaRPr>
          </a:p>
          <a:p>
            <a:pPr marL="0" indent="0">
              <a:lnSpc>
                <a:spcPct val="110000"/>
              </a:lnSpc>
              <a:buNone/>
              <a:defRPr/>
            </a:pPr>
            <a:r>
              <a:rPr lang="ko-KR" altLang="en-US" sz="2400" b="1" spc="300">
                <a:solidFill>
                  <a:schemeClr val="tx1"/>
                </a:solidFill>
                <a:latin typeface="나눔고딕"/>
                <a:ea typeface="나눔고딕"/>
              </a:rPr>
              <a:t>서울자치구 별 반려동물등록현황자료가 있었다면 반려동물등록제와 유기동물 비율의 감소 사이의 연관성을 비교해 볼 수 있었을 것 같다</a:t>
            </a:r>
            <a:r>
              <a:rPr lang="en-US" altLang="ko-KR" sz="2400" b="1" spc="300">
                <a:solidFill>
                  <a:schemeClr val="tx1"/>
                </a:solidFill>
                <a:latin typeface="나눔고딕"/>
                <a:ea typeface="나눔고딕"/>
              </a:rPr>
              <a:t>.</a:t>
            </a:r>
            <a:r>
              <a:rPr lang="ko-KR" altLang="en-US" b="1" spc="300">
                <a:solidFill>
                  <a:schemeClr val="tx1"/>
                </a:solidFill>
                <a:latin typeface="나눔고딕"/>
                <a:ea typeface="나눔고딕"/>
              </a:rPr>
              <a:t> </a:t>
            </a:r>
            <a:endParaRPr lang="ko-KR" altLang="en-US" b="1" spc="300">
              <a:solidFill>
                <a:schemeClr val="tx1"/>
              </a:solidFill>
              <a:latin typeface="나눔고딕"/>
              <a:ea typeface="나눔고딕"/>
            </a:endParaRPr>
          </a:p>
          <a:p>
            <a:pPr marL="0" indent="0">
              <a:buNone/>
              <a:defRPr/>
            </a:pPr>
            <a:endParaRPr lang="en-US" altLang="ko-KR">
              <a:solidFill>
                <a:schemeClr val="tx1"/>
              </a:solidFill>
            </a:endParaRPr>
          </a:p>
        </p:txBody>
      </p:sp>
      <p:pic>
        <p:nvPicPr>
          <p:cNvPr id="4" name=""/>
          <p:cNvPicPr>
            <a:picLocks noChangeAspect="1"/>
          </p:cNvPicPr>
          <p:nvPr/>
        </p:nvPicPr>
        <p:blipFill rotWithShape="1">
          <a:blip r:embed="rId2"/>
          <a:stretch>
            <a:fillRect/>
          </a:stretch>
        </p:blipFill>
        <p:spPr>
          <a:xfrm>
            <a:off x="247650" y="49161"/>
            <a:ext cx="5572125" cy="6759678"/>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32.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0" y="263525"/>
            <a:ext cx="5257800" cy="6319838"/>
          </a:xfrm>
        </p:spPr>
        <p:txBody>
          <a:bodyPr vert="horz" wrap="square" lIns="91440" tIns="45720" rIns="91440" bIns="45720" anchor="t">
            <a:normAutofit lnSpcReduction="10000"/>
          </a:bodyPr>
          <a:lstStyle/>
          <a:p>
            <a:pPr>
              <a:lnSpc>
                <a:spcPct val="110000"/>
              </a:lnSpc>
              <a:defRPr/>
            </a:pPr>
            <a:r>
              <a:rPr lang="ko-KR" altLang="en-US" b="1">
                <a:solidFill>
                  <a:schemeClr val="tx1"/>
                </a:solidFill>
                <a:latin typeface="나눔고딕"/>
                <a:ea typeface="나눔고딕"/>
              </a:rPr>
              <a:t>결론</a:t>
            </a:r>
            <a:endParaRPr lang="ko-KR" altLang="en-US" b="1">
              <a:solidFill>
                <a:schemeClr val="tx1"/>
              </a:solidFill>
              <a:latin typeface="나눔고딕"/>
              <a:ea typeface="나눔고딕"/>
            </a:endParaRPr>
          </a:p>
          <a:p>
            <a:pPr marL="0" indent="0">
              <a:lnSpc>
                <a:spcPct val="110000"/>
              </a:lnSpc>
              <a:buNone/>
              <a:defRPr/>
            </a:pPr>
            <a:r>
              <a:rPr lang="ko-KR" altLang="en-US" sz="2400" b="1" spc="300">
                <a:solidFill>
                  <a:schemeClr val="tx1"/>
                </a:solidFill>
                <a:latin typeface="나눔고딕"/>
                <a:ea typeface="나눔고딕"/>
              </a:rPr>
              <a:t>동물등록 대상 동물에 대한 지속적인 홍보와 국가지원, 제도개선을 통한 다각적 노력이 필요하고, 유실</a:t>
            </a:r>
            <a:r>
              <a:rPr lang="ko-KR" altLang="en-US" sz="2400" b="1" spc="300">
                <a:solidFill>
                  <a:schemeClr val="tx1"/>
                </a:solidFill>
                <a:ea typeface="나눔고딕"/>
              </a:rPr>
              <a:t>‧</a:t>
            </a:r>
            <a:r>
              <a:rPr lang="ko-KR" altLang="en-US" sz="2400" b="1" spc="300">
                <a:solidFill>
                  <a:schemeClr val="tx1"/>
                </a:solidFill>
                <a:latin typeface="나눔고딕"/>
                <a:ea typeface="나눔고딕"/>
              </a:rPr>
              <a:t>유기 동물 예방을 위한 제도의 지속적 개선 및 지역별 특성을 고려한 정책 지원이 필요하다</a:t>
            </a:r>
            <a:r>
              <a:rPr lang="en-US" altLang="ko-KR" sz="2400" b="1" spc="300">
                <a:solidFill>
                  <a:schemeClr val="tx1"/>
                </a:solidFill>
                <a:latin typeface="나눔고딕"/>
                <a:ea typeface="나눔고딕"/>
              </a:rPr>
              <a:t>.</a:t>
            </a:r>
            <a:endParaRPr lang="en-US" altLang="ko-KR" sz="2400" b="1" spc="300">
              <a:solidFill>
                <a:schemeClr val="tx1"/>
              </a:solidFill>
              <a:latin typeface="나눔고딕"/>
              <a:ea typeface="나눔고딕"/>
            </a:endParaRPr>
          </a:p>
          <a:p>
            <a:pPr marL="0" indent="0">
              <a:lnSpc>
                <a:spcPct val="110000"/>
              </a:lnSpc>
              <a:buNone/>
              <a:defRPr/>
            </a:pPr>
            <a:endParaRPr lang="en-US" altLang="ko-KR" sz="2400" b="1" spc="300">
              <a:solidFill>
                <a:schemeClr val="tx1"/>
              </a:solidFill>
              <a:latin typeface="나눔고딕"/>
              <a:ea typeface="나눔고딕"/>
            </a:endParaRPr>
          </a:p>
          <a:p>
            <a:pPr>
              <a:lnSpc>
                <a:spcPct val="110000"/>
              </a:lnSpc>
              <a:defRPr/>
            </a:pPr>
            <a:r>
              <a:rPr lang="ko-KR" altLang="en-US" b="1" spc="300">
                <a:solidFill>
                  <a:schemeClr val="tx1"/>
                </a:solidFill>
                <a:latin typeface="나눔고딕"/>
                <a:ea typeface="나눔고딕"/>
              </a:rPr>
              <a:t>한계점</a:t>
            </a:r>
            <a:endParaRPr lang="ko-KR" altLang="en-US" b="1" spc="300">
              <a:solidFill>
                <a:schemeClr val="tx1"/>
              </a:solidFill>
              <a:latin typeface="나눔고딕"/>
              <a:ea typeface="나눔고딕"/>
            </a:endParaRPr>
          </a:p>
          <a:p>
            <a:pPr marL="0" indent="0">
              <a:lnSpc>
                <a:spcPct val="110000"/>
              </a:lnSpc>
              <a:buNone/>
              <a:defRPr/>
            </a:pPr>
            <a:r>
              <a:rPr lang="ko-KR" altLang="en-US" sz="2400" b="1" spc="300">
                <a:solidFill>
                  <a:schemeClr val="tx1"/>
                </a:solidFill>
                <a:latin typeface="나눔고딕"/>
                <a:ea typeface="나눔고딕"/>
              </a:rPr>
              <a:t>서울자치구 별 반려동물등록현황자료가 있었다면 반려동물등록제와 유기동물 비율의 감소 사이의 연관성을 비교해 볼 수 있었을 것 같다</a:t>
            </a:r>
            <a:r>
              <a:rPr lang="en-US" altLang="ko-KR" sz="2400" b="1" spc="300">
                <a:solidFill>
                  <a:schemeClr val="tx1"/>
                </a:solidFill>
                <a:latin typeface="나눔고딕"/>
                <a:ea typeface="나눔고딕"/>
              </a:rPr>
              <a:t>.</a:t>
            </a:r>
            <a:r>
              <a:rPr lang="ko-KR" altLang="en-US" b="1" spc="300">
                <a:solidFill>
                  <a:schemeClr val="tx1"/>
                </a:solidFill>
                <a:latin typeface="나눔고딕"/>
                <a:ea typeface="나눔고딕"/>
              </a:rPr>
              <a:t> </a:t>
            </a:r>
            <a:endParaRPr lang="ko-KR" altLang="en-US" b="1" spc="300">
              <a:solidFill>
                <a:schemeClr val="tx1"/>
              </a:solidFill>
              <a:latin typeface="나눔고딕"/>
              <a:ea typeface="나눔고딕"/>
            </a:endParaRPr>
          </a:p>
          <a:p>
            <a:pPr marL="0" indent="0">
              <a:buNone/>
              <a:defRPr/>
            </a:pPr>
            <a:endParaRPr lang="en-US" altLang="ko-KR">
              <a:solidFill>
                <a:schemeClr val="tx1"/>
              </a:solidFill>
            </a:endParaRPr>
          </a:p>
        </p:txBody>
      </p:sp>
      <p:pic>
        <p:nvPicPr>
          <p:cNvPr id="4" name=""/>
          <p:cNvPicPr>
            <a:picLocks noChangeAspect="1"/>
          </p:cNvPicPr>
          <p:nvPr/>
        </p:nvPicPr>
        <p:blipFill rotWithShape="1">
          <a:blip r:embed="rId2"/>
          <a:stretch>
            <a:fillRect/>
          </a:stretch>
        </p:blipFill>
        <p:spPr>
          <a:xfrm>
            <a:off x="247650" y="49161"/>
            <a:ext cx="5572125" cy="6759678"/>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33.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a:defRPr/>
            </a:pPr>
            <a:r>
              <a:rPr lang="ko-KR" altLang="en-US"/>
              <a:t>번외</a:t>
            </a:r>
            <a:endParaRPr lang="ko-KR" altLang="en-US"/>
          </a:p>
        </p:txBody>
      </p:sp>
      <p:sp>
        <p:nvSpPr>
          <p:cNvPr id="3" name="Content Placeholder 2"/>
          <p:cNvSpPr>
            <a:spLocks noGrp="1"/>
          </p:cNvSpPr>
          <p:nvPr>
            <p:ph idx="1"/>
          </p:nvPr>
        </p:nvSpPr>
        <p:spPr/>
        <p:txBody>
          <a:bodyPr/>
          <a:lstStyle/>
          <a:p>
            <a:pPr>
              <a:defRPr/>
            </a:pPr>
            <a:r>
              <a:rPr lang="ko-KR" altLang="en-US"/>
              <a:t>유기동물 입양하기</a:t>
            </a:r>
            <a:endParaRPr lang="ko-KR" altLang="en-US"/>
          </a:p>
          <a:p>
            <a:pPr>
              <a:defRPr/>
            </a:pPr>
            <a:r>
              <a:rPr lang="ko-KR" altLang="en-US"/>
              <a:t>포인핸드 어플 이용하기</a:t>
            </a:r>
            <a:endParaRPr lang="ko-KR" altLang="en-US"/>
          </a:p>
          <a:p>
            <a:pPr>
              <a:defRPr/>
            </a:pPr>
            <a:r>
              <a:rPr lang="ko-KR" altLang="en-US"/>
              <a:t>보호소 누르면 지역별</a:t>
            </a:r>
            <a:endParaRPr lang="ko-KR" altLang="en-US"/>
          </a:p>
          <a:p>
            <a:pPr marL="0" indent="0">
              <a:buNone/>
              <a:defRPr/>
            </a:pPr>
            <a:r>
              <a:rPr lang="ko-KR" altLang="en-US"/>
              <a:t> 유기 동물을 볼 수 있음</a:t>
            </a:r>
            <a:r>
              <a:rPr lang="en-US" altLang="ko-KR"/>
              <a:t>.</a:t>
            </a:r>
            <a:endParaRPr lang="en-US" altLang="ko-KR"/>
          </a:p>
          <a:p>
            <a:pPr>
              <a:defRPr/>
            </a:pPr>
            <a:endParaRPr lang="ko-KR" altLang="en-US"/>
          </a:p>
        </p:txBody>
      </p:sp>
      <p:pic>
        <p:nvPicPr>
          <p:cNvPr id="4" name=""/>
          <p:cNvPicPr>
            <a:picLocks noChangeAspect="1"/>
          </p:cNvPicPr>
          <p:nvPr/>
        </p:nvPicPr>
        <p:blipFill rotWithShape="1">
          <a:blip r:embed="rId2"/>
          <a:stretch>
            <a:fillRect/>
          </a:stretch>
        </p:blipFill>
        <p:spPr>
          <a:xfrm>
            <a:off x="4465807" y="0"/>
            <a:ext cx="3855697" cy="6858000"/>
          </a:xfrm>
          <a:prstGeom prst="rect">
            <a:avLst/>
          </a:prstGeom>
        </p:spPr>
      </p:pic>
      <p:pic>
        <p:nvPicPr>
          <p:cNvPr id="6" name=""/>
          <p:cNvPicPr>
            <a:picLocks noChangeAspect="1"/>
          </p:cNvPicPr>
          <p:nvPr/>
        </p:nvPicPr>
        <p:blipFill rotWithShape="1">
          <a:blip r:embed="rId3"/>
          <a:stretch>
            <a:fillRect/>
          </a:stretch>
        </p:blipFill>
        <p:spPr>
          <a:xfrm>
            <a:off x="8336302" y="0"/>
            <a:ext cx="3855697"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33434" y="3549402"/>
            <a:ext cx="300956" cy="573018"/>
          </a:xfrm>
          <a:prstGeom prst="rect">
            <a:avLst/>
          </a:prstGeom>
          <a:noFill/>
        </p:spPr>
        <p:txBody>
          <a:bodyPr wrap="none">
            <a:spAutoFit/>
          </a:bodyPr>
          <a:lstStyle/>
          <a:p>
            <a:pPr lvl="0">
              <a:defRPr/>
            </a:pPr>
            <a:endParaRPr lang="ko-KR" altLang="en-US" sz="3200" b="0" spc="-150">
              <a:solidFill>
                <a:schemeClr val="tx2"/>
              </a:solidFill>
              <a:latin typeface="+mn-ea"/>
            </a:endParaRPr>
          </a:p>
        </p:txBody>
      </p:sp>
      <p:sp>
        <p:nvSpPr>
          <p:cNvPr id="10" name="TextBox 9"/>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8" name="직선 연결선 17"/>
          <p:cNvCxnSpPr/>
          <p:nvPr/>
        </p:nvCxnSpPr>
        <p:spPr>
          <a:xfrm>
            <a:off x="489352" y="3392488"/>
            <a:ext cx="697470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pic>
        <p:nvPicPr>
          <p:cNvPr id="23" name=""/>
          <p:cNvPicPr>
            <a:picLocks noChangeAspect="1"/>
          </p:cNvPicPr>
          <p:nvPr/>
        </p:nvPicPr>
        <p:blipFill rotWithShape="1">
          <a:blip r:embed="rId2"/>
          <a:stretch>
            <a:fillRect/>
          </a:stretch>
        </p:blipFill>
        <p:spPr>
          <a:xfrm>
            <a:off x="114299" y="106128"/>
            <a:ext cx="6485182" cy="6370872"/>
          </a:xfrm>
          <a:prstGeom prst="rect">
            <a:avLst/>
          </a:prstGeom>
        </p:spPr>
      </p:pic>
      <p:pic>
        <p:nvPicPr>
          <p:cNvPr id="25" name=""/>
          <p:cNvPicPr>
            <a:picLocks noChangeAspect="1"/>
          </p:cNvPicPr>
          <p:nvPr/>
        </p:nvPicPr>
        <p:blipFill rotWithShape="1">
          <a:blip r:embed="rId3"/>
          <a:stretch>
            <a:fillRect/>
          </a:stretch>
        </p:blipFill>
        <p:spPr>
          <a:xfrm>
            <a:off x="4853304" y="0"/>
            <a:ext cx="7338696" cy="4656223"/>
          </a:xfrm>
          <a:prstGeom prst="rect">
            <a:avLst/>
          </a:prstGeom>
        </p:spPr>
      </p:pic>
      <p:pic>
        <p:nvPicPr>
          <p:cNvPr id="24" name=""/>
          <p:cNvPicPr>
            <a:picLocks noChangeAspect="1"/>
          </p:cNvPicPr>
          <p:nvPr/>
        </p:nvPicPr>
        <p:blipFill rotWithShape="1">
          <a:blip r:embed="rId4"/>
          <a:stretch>
            <a:fillRect/>
          </a:stretch>
        </p:blipFill>
        <p:spPr>
          <a:xfrm>
            <a:off x="6247885" y="2643788"/>
            <a:ext cx="5944115" cy="4061812"/>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ppt_x"/>
                                          </p:val>
                                        </p:tav>
                                        <p:tav tm="100000">
                                          <p:val>
                                            <p:strVal val="#ppt_x"/>
                                          </p:val>
                                        </p:tav>
                                      </p:tavLst>
                                    </p:anim>
                                    <p:anim calcmode="lin" valueType="num">
                                      <p:cBhvr additive="base">
                                        <p:cTn id="14"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1000"/>
                                        <p:tgtEl>
                                          <p:spTgt spid="24"/>
                                        </p:tgtEl>
                                      </p:cBhvr>
                                    </p:animEffect>
                                    <p:anim calcmode="lin" valueType="num">
                                      <p:cBhvr>
                                        <p:cTn id="20" dur="1000" fill="hold"/>
                                        <p:tgtEl>
                                          <p:spTgt spid="24"/>
                                        </p:tgtEl>
                                        <p:attrNameLst>
                                          <p:attrName>ppt_x</p:attrName>
                                        </p:attrNameLst>
                                      </p:cBhvr>
                                      <p:tavLst>
                                        <p:tav tm="0">
                                          <p:val>
                                            <p:strVal val="#ppt_x"/>
                                          </p:val>
                                        </p:tav>
                                        <p:tav tm="100000">
                                          <p:val>
                                            <p:strVal val="#ppt_x"/>
                                          </p:val>
                                        </p:tav>
                                      </p:tavLst>
                                    </p:anim>
                                    <p:anim calcmode="lin" valueType="num">
                                      <p:cBhvr>
                                        <p:cTn id="21"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graphicFrame>
        <p:nvGraphicFramePr>
          <p:cNvPr id="21" name="차트 20"/>
          <p:cNvGraphicFramePr/>
          <p:nvPr/>
        </p:nvGraphicFramePr>
        <p:xfrm>
          <a:off x="1095153" y="1828800"/>
          <a:ext cx="4907119" cy="3969291"/>
        </p:xfrm>
        <a:graphic>
          <a:graphicData uri="http://schemas.openxmlformats.org/drawingml/2006/chart">
            <c:chart r:id="rId2"/>
          </a:graphicData>
        </a:graphic>
      </p:graphicFrame>
      <p:cxnSp>
        <p:nvCxnSpPr>
          <p:cNvPr id="23" name="직선 연결선 22"/>
          <p:cNvCxnSpPr/>
          <p:nvPr/>
        </p:nvCxnSpPr>
        <p:spPr>
          <a:xfrm>
            <a:off x="6096000" y="1722475"/>
            <a:ext cx="0" cy="4019107"/>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381114" y="3100100"/>
            <a:ext cx="3244851" cy="574645"/>
          </a:xfrm>
          <a:prstGeom prst="rect">
            <a:avLst/>
          </a:prstGeom>
          <a:noFill/>
        </p:spPr>
        <p:txBody>
          <a:bodyPr wrap="none">
            <a:spAutoFit/>
          </a:bodyPr>
          <a:lstStyle/>
          <a:p>
            <a:pPr lvl="0">
              <a:defRPr/>
            </a:pPr>
            <a:r>
              <a:rPr lang="en-US" altLang="ko-KR" sz="3200" b="1">
                <a:solidFill>
                  <a:schemeClr val="tx2"/>
                </a:solidFill>
              </a:rPr>
              <a:t>Insert Title Here</a:t>
            </a:r>
            <a:endParaRPr lang="ko-KR" altLang="en-US" sz="3200" b="1">
              <a:solidFill>
                <a:schemeClr val="tx2"/>
              </a:solidFill>
            </a:endParaRPr>
          </a:p>
        </p:txBody>
      </p:sp>
      <p:sp>
        <p:nvSpPr>
          <p:cNvPr id="25" name="TextBox 24"/>
          <p:cNvSpPr txBox="1"/>
          <p:nvPr/>
        </p:nvSpPr>
        <p:spPr>
          <a:xfrm>
            <a:off x="6381113" y="3832767"/>
            <a:ext cx="4178536" cy="1689828"/>
          </a:xfrm>
          <a:prstGeom prst="rect">
            <a:avLst/>
          </a:prstGeom>
          <a:noFill/>
        </p:spPr>
        <p:txBody>
          <a:bodyPr wrap="square">
            <a:spAutoFit/>
          </a:bodyPr>
          <a:lstStyle/>
          <a:p>
            <a:pPr algn="just">
              <a:defRPr/>
            </a:pPr>
            <a:r>
              <a:rPr lang="en-US" altLang="ko-KR" sz="1050">
                <a:solidFill>
                  <a:schemeClr val="tx2"/>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lang="en-US" altLang="ko-KR" sz="1050">
              <a:solidFill>
                <a:schemeClr val="tx2"/>
              </a:solidFill>
            </a:endParaRPr>
          </a:p>
          <a:p>
            <a:pPr algn="just">
              <a:defRPr/>
            </a:pPr>
            <a:endParaRPr lang="ko-KR" altLang="en-US" sz="1050">
              <a:solidFill>
                <a:schemeClr val="tx2"/>
              </a:solidFill>
            </a:endParaRPr>
          </a:p>
        </p:txBody>
      </p:sp>
      <p:sp>
        <p:nvSpPr>
          <p:cNvPr id="26" name="TextBox 25"/>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2" name="직선 연결선 11"/>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13" name="직사각형 12"/>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14" name="TextBox 13"/>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1</a:t>
            </a:r>
            <a:endParaRPr lang="ko-KR" altLang="en-US" sz="3200" b="1">
              <a:solidFill>
                <a:schemeClr val="bg1"/>
              </a:solidFill>
            </a:endParaRPr>
          </a:p>
        </p:txBody>
      </p:sp>
      <p:grpSp>
        <p:nvGrpSpPr>
          <p:cNvPr id="15" name="그룹 14"/>
          <p:cNvGrpSpPr/>
          <p:nvPr/>
        </p:nvGrpSpPr>
        <p:grpSpPr>
          <a:xfrm rot="0">
            <a:off x="1188881" y="351819"/>
            <a:ext cx="6160609" cy="646401"/>
            <a:chOff x="1188881" y="351819"/>
            <a:chExt cx="6160609" cy="646401"/>
          </a:xfrm>
        </p:grpSpPr>
        <p:sp>
          <p:nvSpPr>
            <p:cNvPr id="18" name="TextBox 17"/>
            <p:cNvSpPr txBox="1"/>
            <p:nvPr/>
          </p:nvSpPr>
          <p:spPr>
            <a:xfrm>
              <a:off x="1188881" y="351819"/>
              <a:ext cx="1264759" cy="265401"/>
            </a:xfrm>
            <a:prstGeom prst="rect">
              <a:avLst/>
            </a:prstGeom>
            <a:noFill/>
          </p:spPr>
          <p:txBody>
            <a:bodyPr wrap="none">
              <a:spAutoFit/>
            </a:bodyPr>
            <a:lstStyle/>
            <a:p>
              <a:pPr lvl="0">
                <a:defRPr/>
              </a:pPr>
              <a:r>
                <a:rPr lang="ko-KR" altLang="en-US" sz="1200"/>
                <a:t>■</a:t>
              </a:r>
              <a:r>
                <a:rPr lang="en-US" altLang="ko-KR" sz="1200"/>
                <a:t> </a:t>
              </a:r>
              <a:r>
                <a:rPr lang="ko-KR" altLang="en-US" sz="1200"/>
                <a:t>주제선정이유</a:t>
              </a:r>
              <a:endParaRPr lang="ko-KR" altLang="en-US" sz="1200"/>
            </a:p>
          </p:txBody>
        </p:sp>
        <p:sp>
          <p:nvSpPr>
            <p:cNvPr id="19" name="TextBox 18"/>
            <p:cNvSpPr txBox="1"/>
            <p:nvPr/>
          </p:nvSpPr>
          <p:spPr>
            <a:xfrm>
              <a:off x="1188881" y="581361"/>
              <a:ext cx="6160609" cy="416859"/>
            </a:xfrm>
            <a:prstGeom prst="rect">
              <a:avLst/>
            </a:prstGeom>
            <a:noFill/>
          </p:spPr>
          <p:txBody>
            <a:bodyPr wrap="none">
              <a:spAutoFit/>
            </a:bodyPr>
            <a:lstStyle/>
            <a:p>
              <a:pPr lvl="0">
                <a:defRPr/>
              </a:pPr>
              <a:r>
                <a:rPr lang="en-US" altLang="ko-KR" sz="2200" b="1"/>
                <a:t>2020</a:t>
              </a:r>
              <a:r>
                <a:rPr lang="ko-KR" altLang="en-US" sz="2200" b="1"/>
                <a:t>년 유실유기동물 원별 분포 그래프</a:t>
              </a:r>
              <a:r>
                <a:rPr lang="en-US" altLang="ko-KR" sz="2200" b="1"/>
                <a:t>_</a:t>
              </a:r>
              <a:r>
                <a:rPr lang="ko-KR" altLang="en-US" sz="2200" b="1"/>
                <a:t>농식품부</a:t>
              </a:r>
              <a:endParaRPr lang="ko-KR" altLang="en-US" sz="2200" b="1"/>
            </a:p>
          </p:txBody>
        </p:sp>
      </p:grpSp>
      <p:pic>
        <p:nvPicPr>
          <p:cNvPr id="29" name=""/>
          <p:cNvPicPr>
            <a:picLocks noChangeAspect="1"/>
          </p:cNvPicPr>
          <p:nvPr/>
        </p:nvPicPr>
        <p:blipFill rotWithShape="1">
          <a:blip r:embed="rId3"/>
          <a:stretch>
            <a:fillRect/>
          </a:stretch>
        </p:blipFill>
        <p:spPr>
          <a:xfrm>
            <a:off x="5070377" y="1199836"/>
            <a:ext cx="6938817" cy="4987496"/>
          </a:xfrm>
          <a:prstGeom prst="rect">
            <a:avLst/>
          </a:prstGeom>
        </p:spPr>
      </p:pic>
      <p:pic>
        <p:nvPicPr>
          <p:cNvPr id="31" name=""/>
          <p:cNvPicPr>
            <a:picLocks noChangeAspect="1"/>
          </p:cNvPicPr>
          <p:nvPr/>
        </p:nvPicPr>
        <p:blipFill rotWithShape="1">
          <a:blip r:embed="rId4"/>
          <a:stretch>
            <a:fillRect/>
          </a:stretch>
        </p:blipFill>
        <p:spPr>
          <a:xfrm>
            <a:off x="245533" y="1220739"/>
            <a:ext cx="4864670" cy="4964930"/>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6.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932983" y="321588"/>
            <a:ext cx="10072925" cy="5791557"/>
          </a:xfrm>
          <a:prstGeom prst="rect">
            <a:avLst/>
          </a:prstGeom>
          <a:noFill/>
        </p:spPr>
        <p:txBody>
          <a:bodyPr wrap="square">
            <a:spAutoFit/>
          </a:bodyPr>
          <a:lstStyle/>
          <a:p>
            <a:pPr lvl="0">
              <a:defRPr/>
            </a:pPr>
            <a:r>
              <a:rPr lang="ko-KR" altLang="en-US" sz="2200"/>
              <a:t>■ 데이터 특성</a:t>
            </a:r>
            <a:endParaRPr lang="ko-KR" altLang="en-US" sz="2200"/>
          </a:p>
          <a:p>
            <a:pPr lvl="0">
              <a:defRPr/>
            </a:pPr>
            <a:endParaRPr lang="ko-KR" altLang="en-US" sz="2200"/>
          </a:p>
          <a:p>
            <a:pPr lvl="0">
              <a:defRPr/>
            </a:pPr>
            <a:r>
              <a:rPr lang="ko-KR" altLang="en-US" sz="2200"/>
              <a:t>서울시 유기동물보호 현황 통계</a:t>
            </a:r>
            <a:endParaRPr lang="ko-KR" altLang="en-US" sz="2200"/>
          </a:p>
          <a:p>
            <a:pPr lvl="0">
              <a:defRPr/>
            </a:pPr>
            <a:r>
              <a:rPr lang="ko-KR" altLang="en-US" sz="2200"/>
              <a:t>○ 통계개요</a:t>
            </a:r>
            <a:endParaRPr lang="ko-KR" altLang="en-US" sz="2200"/>
          </a:p>
          <a:p>
            <a:pPr lvl="0">
              <a:defRPr/>
            </a:pPr>
            <a:r>
              <a:rPr lang="ko-KR" altLang="en-US" sz="2200"/>
              <a:t>* 통계명 : 유기동물보호현황</a:t>
            </a:r>
            <a:endParaRPr lang="ko-KR" altLang="en-US" sz="2200"/>
          </a:p>
          <a:p>
            <a:pPr lvl="0">
              <a:defRPr/>
            </a:pPr>
            <a:r>
              <a:rPr lang="ko-KR" altLang="en-US" sz="2200"/>
              <a:t>* 통계종류 : 서울시 자치구별 유기동물보호현황을 제공하는 일반ㆍ보고통계</a:t>
            </a:r>
            <a:endParaRPr lang="ko-KR" altLang="en-US" sz="2200"/>
          </a:p>
          <a:p>
            <a:pPr lvl="0">
              <a:defRPr/>
            </a:pPr>
            <a:r>
              <a:rPr lang="ko-KR" altLang="en-US" sz="2200"/>
              <a:t>* 작성목적 : 유기동물보호현황의 객관적인 통계수치를 파악하여 동물유기행위에 대한 경각심 고취와 보호시설의 지원 및 관련 정책수립을 위한 기초자료를 제공하는 것을 목적으로 함</a:t>
            </a:r>
            <a:endParaRPr lang="ko-KR" altLang="en-US" sz="2200"/>
          </a:p>
          <a:p>
            <a:pPr lvl="0">
              <a:defRPr/>
            </a:pPr>
            <a:r>
              <a:rPr lang="ko-KR" altLang="en-US" sz="2200"/>
              <a:t>* 분석기간 </a:t>
            </a:r>
            <a:r>
              <a:rPr lang="en-US" altLang="ko-KR" sz="2200"/>
              <a:t>:</a:t>
            </a:r>
            <a:r>
              <a:rPr lang="ko-KR" altLang="en-US" sz="2200"/>
              <a:t> </a:t>
            </a:r>
            <a:r>
              <a:rPr lang="en-US" altLang="ko-KR" sz="2200"/>
              <a:t>2003</a:t>
            </a:r>
            <a:r>
              <a:rPr lang="ko-KR" altLang="en-US" sz="2200"/>
              <a:t>년 </a:t>
            </a:r>
            <a:r>
              <a:rPr lang="en-US" altLang="ko-KR" sz="2200"/>
              <a:t>~</a:t>
            </a:r>
            <a:r>
              <a:rPr lang="ko-KR" altLang="en-US" sz="2200"/>
              <a:t> </a:t>
            </a:r>
            <a:r>
              <a:rPr lang="en-US" altLang="ko-KR" sz="2200"/>
              <a:t>2020</a:t>
            </a:r>
            <a:r>
              <a:rPr lang="ko-KR" altLang="en-US" sz="2200"/>
              <a:t>년</a:t>
            </a:r>
            <a:endParaRPr lang="ko-KR" altLang="en-US" sz="2200"/>
          </a:p>
          <a:p>
            <a:pPr lvl="0">
              <a:defRPr/>
            </a:pPr>
            <a:r>
              <a:rPr lang="ko-KR" altLang="en-US" sz="2200"/>
              <a:t>* 조사체계 : 사업소 및 자치구 → 서울특별시 동물보호과</a:t>
            </a:r>
            <a:endParaRPr lang="ko-KR" altLang="en-US" sz="2200"/>
          </a:p>
          <a:p>
            <a:pPr lvl="0">
              <a:defRPr/>
            </a:pPr>
            <a:r>
              <a:rPr lang="ko-KR" altLang="en-US" sz="2200"/>
              <a:t>* 공표주기 : 정기(매년, 12월 기준)</a:t>
            </a:r>
            <a:endParaRPr lang="ko-KR" altLang="en-US" sz="2200"/>
          </a:p>
          <a:p>
            <a:pPr lvl="0">
              <a:defRPr/>
            </a:pPr>
            <a:r>
              <a:rPr lang="ko-KR" altLang="en-US" sz="2200"/>
              <a:t>* 공표범위 : 지역- 서울시 및 자치구</a:t>
            </a:r>
            <a:endParaRPr lang="ko-KR" altLang="en-US" sz="2200"/>
          </a:p>
          <a:p>
            <a:pPr lvl="0">
              <a:defRPr/>
            </a:pPr>
            <a:r>
              <a:rPr lang="ko-KR" altLang="en-US" sz="2200"/>
              <a:t>내용 - 서울시 자치구별 유기동물종별 보호(인도(주인)ㆍ입양분야ㆍ폐사 안락사ㆍ계류기증) 현황</a:t>
            </a:r>
            <a:endParaRPr lang="ko-KR" altLang="en-US" sz="2200"/>
          </a:p>
          <a:p>
            <a:pPr lvl="0">
              <a:defRPr/>
            </a:pPr>
            <a:endParaRPr lang="ko-KR" altLang="en-US" sz="2200"/>
          </a:p>
          <a:p>
            <a:pPr lvl="0">
              <a:defRPr/>
            </a:pPr>
            <a:r>
              <a:rPr lang="ko-KR" altLang="en-US" sz="2200"/>
              <a:t>○ 출 처 : 서울특별시 동물보호과</a:t>
            </a:r>
            <a:endParaRPr lang="ko-KR" altLang="en-US" sz="2200"/>
          </a:p>
        </p:txBody>
      </p:sp>
      <p:sp>
        <p:nvSpPr>
          <p:cNvPr id="18" name="TextBox 17"/>
          <p:cNvSpPr txBox="1"/>
          <p:nvPr/>
        </p:nvSpPr>
        <p:spPr>
          <a:xfrm>
            <a:off x="9776460" y="6505575"/>
            <a:ext cx="2345468" cy="215444"/>
          </a:xfrm>
          <a:prstGeom prst="rect">
            <a:avLst/>
          </a:prstGeom>
          <a:noFill/>
        </p:spPr>
        <p:txBody>
          <a:bodyPr wrap="none">
            <a:spAutoFit/>
          </a:bodyPr>
          <a:lstStyle/>
          <a:p>
            <a:pPr algn="r">
              <a:defRPr/>
            </a:pPr>
            <a:r>
              <a:rPr lang="en-US" altLang="ko-KR" sz="800">
                <a:solidFill>
                  <a:schemeClr val="accent6"/>
                </a:solidFill>
                <a:latin typeface="+mn-ea"/>
              </a:rPr>
              <a:t>Copyrightⓒ. Saebyeol Yu. All Rights Reserved.</a:t>
            </a:r>
            <a:endParaRPr lang="ko-KR" altLang="en-US" sz="800">
              <a:solidFill>
                <a:schemeClr val="accent6"/>
              </a:solidFill>
              <a:latin typeface="+mn-ea"/>
            </a:endParaRPr>
          </a:p>
        </p:txBody>
      </p:sp>
      <p:cxnSp>
        <p:nvCxnSpPr>
          <p:cNvPr id="16" name="직선 연결선 15"/>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17" name="직사각형 16"/>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24" name="TextBox 23"/>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1</a:t>
            </a:r>
            <a:endParaRPr lang="en-US" altLang="ko-KR" sz="3200" b="1">
              <a:solidFill>
                <a:schemeClr val="bg1"/>
              </a:solidFill>
            </a:endParaRPr>
          </a:p>
        </p:txBody>
      </p:sp>
      <p:sp>
        <p:nvSpPr>
          <p:cNvPr id="14" name="타원 13"/>
          <p:cNvSpPr/>
          <p:nvPr/>
        </p:nvSpPr>
        <p:spPr>
          <a:xfrm>
            <a:off x="8614274" y="3052916"/>
            <a:ext cx="1497602" cy="1497602"/>
          </a:xfrm>
          <a:prstGeom prst="ellipse">
            <a:avLst/>
          </a:prstGeom>
          <a:solidFill>
            <a:schemeClr val="accent3">
              <a:lumMod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15" name="타원 14"/>
          <p:cNvSpPr/>
          <p:nvPr/>
        </p:nvSpPr>
        <p:spPr>
          <a:xfrm>
            <a:off x="10065315" y="3226713"/>
            <a:ext cx="1497602" cy="1497602"/>
          </a:xfrm>
          <a:prstGeom prst="ellipse">
            <a:avLst/>
          </a:prstGeom>
          <a:solidFill>
            <a:schemeClr val="accent6">
              <a:lumMod val="60000"/>
              <a:lumOff val="4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cxnSp>
        <p:nvCxnSpPr>
          <p:cNvPr id="4" name="직선 화살표 연결선 3"/>
          <p:cNvCxnSpPr/>
          <p:nvPr/>
        </p:nvCxnSpPr>
        <p:spPr>
          <a:xfrm>
            <a:off x="848490" y="6270740"/>
            <a:ext cx="88384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7.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a:defRPr/>
            </a:pPr>
            <a:r>
              <a:rPr lang="ko-KR" altLang="en-US"/>
              <a:t/>
            </a:r>
            <a:endParaRPr lang="ko-KR" altLang="en-US"/>
          </a:p>
        </p:txBody>
      </p:sp>
      <p:sp>
        <p:nvSpPr>
          <p:cNvPr id="3" name="Content Placeholder 2"/>
          <p:cNvSpPr>
            <a:spLocks noGrp="1"/>
          </p:cNvSpPr>
          <p:nvPr>
            <p:ph idx="1"/>
          </p:nvPr>
        </p:nvSpPr>
        <p:spPr/>
        <p:txBody>
          <a:bodyPr/>
          <a:lstStyle/>
          <a:p>
            <a:pPr>
              <a:defRPr/>
            </a:pPr>
            <a:r>
              <a:rPr lang="ko-KR" altLang="en-US"/>
              <a:t/>
            </a:r>
            <a:endParaRPr lang="ko-KR" altLang="en-US"/>
          </a:p>
        </p:txBody>
      </p:sp>
      <p:pic>
        <p:nvPicPr>
          <p:cNvPr id="4" name=""/>
          <p:cNvPicPr>
            <a:picLocks noChangeAspect="1"/>
          </p:cNvPicPr>
          <p:nvPr/>
        </p:nvPicPr>
        <p:blipFill rotWithShape="1">
          <a:blip r:embed="rId2"/>
          <a:stretch>
            <a:fillRect/>
          </a:stretch>
        </p:blipFill>
        <p:spPr>
          <a:xfrm>
            <a:off x="0" y="51943"/>
            <a:ext cx="12192000" cy="6754112"/>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8.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8919210" y="3149540"/>
            <a:ext cx="1802130" cy="369332"/>
          </a:xfrm>
          <a:prstGeom prst="rect">
            <a:avLst/>
          </a:prstGeom>
          <a:noFill/>
        </p:spPr>
        <p:txBody>
          <a:bodyPr wrap="none">
            <a:spAutoFit/>
          </a:bodyPr>
          <a:lstStyle/>
          <a:p>
            <a:pPr algn="ctr">
              <a:defRPr/>
            </a:pPr>
            <a:r>
              <a:rPr lang="en-US" altLang="ko-KR">
                <a:solidFill>
                  <a:schemeClr val="bg1"/>
                </a:solidFill>
              </a:rPr>
              <a:t>Insert Title Here</a:t>
            </a:r>
            <a:endParaRPr lang="ko-KR" altLang="en-US">
              <a:solidFill>
                <a:schemeClr val="bg1"/>
              </a:solidFill>
            </a:endParaRPr>
          </a:p>
        </p:txBody>
      </p:sp>
      <p:cxnSp>
        <p:nvCxnSpPr>
          <p:cNvPr id="3" name="직선 화살표 연결선 2"/>
          <p:cNvCxnSpPr/>
          <p:nvPr/>
        </p:nvCxnSpPr>
        <p:spPr>
          <a:xfrm>
            <a:off x="3790950" y="3144129"/>
            <a:ext cx="8858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직선 화살표 연결선 19"/>
          <p:cNvCxnSpPr/>
          <p:nvPr/>
        </p:nvCxnSpPr>
        <p:spPr>
          <a:xfrm>
            <a:off x="7524750" y="3163179"/>
            <a:ext cx="8858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1145215" y="4613636"/>
            <a:ext cx="2492382" cy="1384995"/>
          </a:xfrm>
          <a:prstGeom prst="rect">
            <a:avLst/>
          </a:prstGeom>
          <a:noFill/>
        </p:spPr>
        <p:txBody>
          <a:bodyPr wrap="square">
            <a:spAutoFit/>
          </a:bodyPr>
          <a:lstStyle/>
          <a:p>
            <a:pPr algn="just">
              <a:defRPr/>
            </a:pPr>
            <a:r>
              <a:rPr lang="en-US" altLang="ko-KR" sz="1050">
                <a:solidFill>
                  <a:schemeClr val="tx2"/>
                </a:solidFill>
              </a:rPr>
              <a:t>Lorem Ipsum is simply dummy text of the printing and typesetting industry. Lorem Ipsum has been the industry's standard dummy text ever since the 1500s, when an unknown printer took a galley of type and scrambled it to make a type specimen book..</a:t>
            </a:r>
            <a:endParaRPr lang="en-US" altLang="ko-KR" sz="1050">
              <a:solidFill>
                <a:schemeClr val="tx2"/>
              </a:solidFill>
            </a:endParaRPr>
          </a:p>
          <a:p>
            <a:pPr algn="just">
              <a:defRPr/>
            </a:pPr>
            <a:endParaRPr lang="ko-KR" altLang="en-US" sz="1050">
              <a:solidFill>
                <a:schemeClr val="tx2"/>
              </a:solidFill>
            </a:endParaRPr>
          </a:p>
        </p:txBody>
      </p:sp>
      <p:sp>
        <p:nvSpPr>
          <p:cNvPr id="22" name="TextBox 21"/>
          <p:cNvSpPr txBox="1"/>
          <p:nvPr/>
        </p:nvSpPr>
        <p:spPr>
          <a:xfrm>
            <a:off x="4849809" y="4613636"/>
            <a:ext cx="2492382" cy="1384995"/>
          </a:xfrm>
          <a:prstGeom prst="rect">
            <a:avLst/>
          </a:prstGeom>
          <a:noFill/>
        </p:spPr>
        <p:txBody>
          <a:bodyPr wrap="square">
            <a:spAutoFit/>
          </a:bodyPr>
          <a:lstStyle/>
          <a:p>
            <a:pPr algn="just">
              <a:defRPr/>
            </a:pPr>
            <a:r>
              <a:rPr lang="en-US" altLang="ko-KR" sz="1050">
                <a:solidFill>
                  <a:schemeClr val="tx2"/>
                </a:solidFill>
              </a:rPr>
              <a:t>Lorem Ipsum is simply dummy text of the printing and typesetting industry. Lorem Ipsum has been the industry's standard dummy text ever since the 1500s, when an unknown printer took a galley of type and scrambled it to make a type specimen book..</a:t>
            </a:r>
            <a:endParaRPr lang="en-US" altLang="ko-KR" sz="1050">
              <a:solidFill>
                <a:schemeClr val="tx2"/>
              </a:solidFill>
            </a:endParaRPr>
          </a:p>
          <a:p>
            <a:pPr algn="just">
              <a:defRPr/>
            </a:pPr>
            <a:endParaRPr lang="ko-KR" altLang="en-US" sz="1050">
              <a:solidFill>
                <a:schemeClr val="tx2"/>
              </a:solidFill>
            </a:endParaRPr>
          </a:p>
        </p:txBody>
      </p:sp>
      <p:sp>
        <p:nvSpPr>
          <p:cNvPr id="23" name="TextBox 22"/>
          <p:cNvSpPr txBox="1"/>
          <p:nvPr/>
        </p:nvSpPr>
        <p:spPr>
          <a:xfrm>
            <a:off x="8554403" y="4613636"/>
            <a:ext cx="2492382" cy="1384995"/>
          </a:xfrm>
          <a:prstGeom prst="rect">
            <a:avLst/>
          </a:prstGeom>
          <a:noFill/>
        </p:spPr>
        <p:txBody>
          <a:bodyPr wrap="square">
            <a:spAutoFit/>
          </a:bodyPr>
          <a:lstStyle/>
          <a:p>
            <a:pPr algn="just">
              <a:defRPr/>
            </a:pPr>
            <a:r>
              <a:rPr lang="en-US" altLang="ko-KR" sz="1050">
                <a:solidFill>
                  <a:schemeClr val="tx2"/>
                </a:solidFill>
              </a:rPr>
              <a:t>Lorem Ipsum is simply dummy text of the printing and typesetting industry. Lorem Ipsum has been the industry's standard dummy text ever since the 1500s, when an unknown printer took a galley of type and scrambled it to make a type specimen book..</a:t>
            </a:r>
            <a:endParaRPr lang="en-US" altLang="ko-KR" sz="1050">
              <a:solidFill>
                <a:schemeClr val="tx2"/>
              </a:solidFill>
            </a:endParaRPr>
          </a:p>
          <a:p>
            <a:pPr algn="just">
              <a:defRPr/>
            </a:pPr>
            <a:endParaRPr lang="ko-KR" altLang="en-US" sz="1050">
              <a:solidFill>
                <a:schemeClr val="tx2"/>
              </a:solidFill>
            </a:endParaRPr>
          </a:p>
        </p:txBody>
      </p:sp>
      <p:cxnSp>
        <p:nvCxnSpPr>
          <p:cNvPr id="24" name="직선 연결선 23"/>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25" name="직사각형 24"/>
          <p:cNvSpPr/>
          <p:nvPr/>
        </p:nvSpPr>
        <p:spPr>
          <a:xfrm>
            <a:off x="265814" y="244548"/>
            <a:ext cx="720000" cy="720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440" tIns="45720" rIns="91440" bIns="45720" anchor="ctr" anchorCtr="0">
            <a:prstTxWarp prst="textNoShape">
              <a:avLst/>
            </a:prstTxWarp>
            <a:noAutofit/>
          </a:bodyPr>
          <a:lstStyle/>
          <a:p>
            <a:pPr algn="ctr">
              <a:defRPr/>
            </a:pPr>
            <a:endParaRPr lang="ko-KR" altLang="en-US"/>
          </a:p>
        </p:txBody>
      </p:sp>
      <p:sp>
        <p:nvSpPr>
          <p:cNvPr id="26" name="TextBox 25"/>
          <p:cNvSpPr txBox="1"/>
          <p:nvPr/>
        </p:nvSpPr>
        <p:spPr>
          <a:xfrm>
            <a:off x="490138" y="323244"/>
            <a:ext cx="259302" cy="570201"/>
          </a:xfrm>
          <a:prstGeom prst="rect">
            <a:avLst/>
          </a:prstGeom>
          <a:noFill/>
        </p:spPr>
        <p:txBody>
          <a:bodyPr wrap="square">
            <a:spAutoFit/>
          </a:bodyPr>
          <a:lstStyle/>
          <a:p>
            <a:pPr algn="ctr">
              <a:defRPr/>
            </a:pPr>
            <a:r>
              <a:rPr lang="en-US" altLang="ko-KR" sz="3200" b="1">
                <a:solidFill>
                  <a:schemeClr val="bg1"/>
                </a:solidFill>
              </a:rPr>
              <a:t>1</a:t>
            </a:r>
            <a:endParaRPr lang="ko-KR" altLang="en-US" sz="3200" b="1">
              <a:solidFill>
                <a:schemeClr val="bg1"/>
              </a:solidFill>
            </a:endParaRPr>
          </a:p>
        </p:txBody>
      </p:sp>
      <p:sp>
        <p:nvSpPr>
          <p:cNvPr id="29" name="TextBox 28"/>
          <p:cNvSpPr txBox="1"/>
          <p:nvPr/>
        </p:nvSpPr>
        <p:spPr>
          <a:xfrm>
            <a:off x="1161272" y="415708"/>
            <a:ext cx="2160109" cy="420587"/>
          </a:xfrm>
          <a:prstGeom prst="rect">
            <a:avLst/>
          </a:prstGeom>
          <a:noFill/>
        </p:spPr>
        <p:txBody>
          <a:bodyPr wrap="square">
            <a:spAutoFit/>
          </a:bodyPr>
          <a:lstStyle/>
          <a:p>
            <a:pPr lvl="0">
              <a:defRPr/>
            </a:pPr>
            <a:r>
              <a:rPr lang="ko-KR" altLang="en-US" sz="2200"/>
              <a:t>분석 개발 환경</a:t>
            </a:r>
            <a:endParaRPr lang="ko-KR" altLang="en-US" sz="2200"/>
          </a:p>
        </p:txBody>
      </p:sp>
      <p:sp>
        <p:nvSpPr>
          <p:cNvPr id="32" name="TextBox 31"/>
          <p:cNvSpPr txBox="1"/>
          <p:nvPr/>
        </p:nvSpPr>
        <p:spPr>
          <a:xfrm>
            <a:off x="9115433" y="2582809"/>
            <a:ext cx="1419143" cy="510911"/>
          </a:xfrm>
          <a:prstGeom prst="rect">
            <a:avLst/>
          </a:prstGeom>
          <a:noFill/>
        </p:spPr>
        <p:txBody>
          <a:bodyPr wrap="square">
            <a:spAutoFit/>
          </a:bodyPr>
          <a:lstStyle/>
          <a:p>
            <a:pPr algn="ctr">
              <a:defRPr/>
            </a:pPr>
            <a:r>
              <a:rPr lang="en-US" altLang="ko-KR" sz="2800" b="1">
                <a:solidFill>
                  <a:schemeClr val="bg1"/>
                </a:solidFill>
              </a:rPr>
              <a:t>Step3</a:t>
            </a:r>
            <a:endParaRPr lang="ko-KR" altLang="en-US" sz="2800" b="1">
              <a:solidFill>
                <a:schemeClr val="bg1"/>
              </a:solidFill>
            </a:endParaRPr>
          </a:p>
        </p:txBody>
      </p:sp>
      <p:pic>
        <p:nvPicPr>
          <p:cNvPr id="33" name=""/>
          <p:cNvPicPr>
            <a:picLocks noChangeAspect="1"/>
          </p:cNvPicPr>
          <p:nvPr/>
        </p:nvPicPr>
        <p:blipFill rotWithShape="1">
          <a:blip r:embed="rId2"/>
          <a:stretch>
            <a:fillRect/>
          </a:stretch>
        </p:blipFill>
        <p:spPr>
          <a:xfrm>
            <a:off x="886124" y="3908302"/>
            <a:ext cx="10419750" cy="2949697"/>
          </a:xfrm>
          <a:prstGeom prst="rect">
            <a:avLst/>
          </a:prstGeom>
        </p:spPr>
      </p:pic>
      <p:pic>
        <p:nvPicPr>
          <p:cNvPr id="34" name=""/>
          <p:cNvPicPr>
            <a:picLocks noChangeAspect="1"/>
          </p:cNvPicPr>
          <p:nvPr/>
        </p:nvPicPr>
        <p:blipFill rotWithShape="1">
          <a:blip r:embed="rId3"/>
          <a:stretch>
            <a:fillRect/>
          </a:stretch>
        </p:blipFill>
        <p:spPr>
          <a:xfrm>
            <a:off x="898586" y="1134086"/>
            <a:ext cx="10394828" cy="2839816"/>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9.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0"/>
          </p:nvPr>
        </p:nvSpPr>
        <p:spPr>
          <a:xfrm>
            <a:off x="258417" y="323712"/>
            <a:ext cx="6498536" cy="621541"/>
          </a:xfrm>
        </p:spPr>
        <p:txBody>
          <a:bodyPr>
            <a:normAutofit fontScale="90000"/>
          </a:bodyPr>
          <a:lstStyle/>
          <a:p>
            <a:pPr>
              <a:defRPr/>
            </a:pPr>
            <a:r>
              <a:rPr lang="ko-KR" altLang="en-US"/>
              <a:t>데이터 전처리 과정</a:t>
            </a:r>
            <a:endParaRPr lang="ko-KR" altLang="en-US"/>
          </a:p>
        </p:txBody>
      </p:sp>
      <p:sp>
        <p:nvSpPr>
          <p:cNvPr id="3" name="Content Placeholder 2"/>
          <p:cNvSpPr>
            <a:spLocks noGrp="1"/>
          </p:cNvSpPr>
          <p:nvPr>
            <p:ph idx="1"/>
          </p:nvPr>
        </p:nvSpPr>
        <p:spPr/>
        <p:txBody>
          <a:bodyPr/>
          <a:lstStyle/>
          <a:p>
            <a:pPr>
              <a:defRPr/>
            </a:pPr>
            <a:r>
              <a:rPr lang="ko-KR" altLang="en-US"/>
              <a:t/>
            </a:r>
            <a:endParaRPr lang="ko-KR" altLang="en-US"/>
          </a:p>
        </p:txBody>
      </p:sp>
      <p:pic>
        <p:nvPicPr>
          <p:cNvPr id="4" name=""/>
          <p:cNvPicPr>
            <a:picLocks noChangeAspect="1"/>
          </p:cNvPicPr>
          <p:nvPr/>
        </p:nvPicPr>
        <p:blipFill rotWithShape="1">
          <a:blip r:embed="rId2"/>
          <a:stretch>
            <a:fillRect/>
          </a:stretch>
        </p:blipFill>
        <p:spPr>
          <a:xfrm>
            <a:off x="110434" y="1015823"/>
            <a:ext cx="11971131" cy="5842176"/>
          </a:xfrm>
          <a:prstGeom prst="rect">
            <a:avLst/>
          </a:prstGeom>
        </p:spPr>
      </p:pic>
      <p:cxnSp>
        <p:nvCxnSpPr>
          <p:cNvPr id="5" name="직선 연결선 23"/>
          <p:cNvCxnSpPr/>
          <p:nvPr/>
        </p:nvCxnSpPr>
        <p:spPr>
          <a:xfrm>
            <a:off x="1188881" y="273124"/>
            <a:ext cx="10666421"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theme/theme1.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p="http://schemas.openxmlformats.org/presentationml/2006/main" name="Office Theme">
  <a:themeElements>
    <a:clrScheme name="t065">
      <a:dk1>
        <a:srgbClr val="3a3838"/>
      </a:dk1>
      <a:lt1>
        <a:srgbClr val="ffffff"/>
      </a:lt1>
      <a:dk2>
        <a:srgbClr val="5d5b5b"/>
      </a:dk2>
      <a:lt2>
        <a:srgbClr val="f2f2f2"/>
      </a:lt2>
      <a:accent1>
        <a:srgbClr val="ed636d"/>
      </a:accent1>
      <a:accent2>
        <a:srgbClr val="fa7d87"/>
      </a:accent2>
      <a:accent3>
        <a:srgbClr val="f8baa1"/>
      </a:accent3>
      <a:accent4>
        <a:srgbClr val="1097d0"/>
      </a:accent4>
      <a:accent5>
        <a:srgbClr val="016a96"/>
      </a:accent5>
      <a:accent6>
        <a:srgbClr val="898f8d"/>
      </a:accent6>
      <a:hlink>
        <a:srgbClr val="757070"/>
      </a:hlink>
      <a:folHlink>
        <a:srgbClr val="757070"/>
      </a:folHlink>
    </a:clrScheme>
    <a:fontScheme name="free">
      <a:majorFont>
        <a:latin typeface="Arial"/>
        <a:ea typeface="나눔스퀘어라운드 Regular"/>
        <a:cs typeface=""/>
      </a:majorFont>
      <a:minorFont>
        <a:latin typeface="Arial"/>
        <a:ea typeface="나눔스퀘어라운드 Regular"/>
        <a:cs typeface=""/>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alpha val="70000"/>
          </a:schemeClr>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bodyPr/>
      <a:lstStyle/>
    </a:txDef>
  </a:objectDefaults>
</a:theme>
</file>

<file path=ppt/theme/theme2.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p="http://schemas.openxmlformats.org/presentation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20"/>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20"/>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p="http://schemas.openxmlformats.org/presentation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20"/>
        <a:ea typeface=""/>
        <a:cs typeface=""/>
        <a:font script="Jpan" typeface="MS PGothic"/>
        <a:font script="Hang" typeface="맑은 고딕"/>
        <a:font script="Hans" typeface="SimSun"/>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20"/>
        <a:ea typeface=""/>
        <a:cs typeface=""/>
        <a:font script="Jpan" typeface="MS PGothic"/>
        <a:font script="Hang" typeface="맑은 고딕"/>
        <a:font script="Hans" typeface="SimSu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ep:Properties xmlns:r="http://schemas.openxmlformats.org/officeDocument/2006/relationships" xmlns:ep="http://schemas.openxmlformats.org/officeDocument/2006/extended-properties" xmlns:vt="http://schemas.openxmlformats.org/officeDocument/2006/docPropsVTypes">
  <ep:Manager/>
  <ep:Company/>
  <ep:Words>2319</ep:Words>
  <ep:PresentationFormat>와이드스크린</ep:PresentationFormat>
  <ep:Paragraphs>309</ep:Paragraphs>
  <ep:Slides>33</ep:Slides>
  <ep:Notes>1</ep:Notes>
  <ep:TotalTime>0</ep:TotalTime>
  <ep:HiddenSlides>0</ep:HiddenSlides>
  <ep:MMClips>0</ep:MMClips>
  <ep:HeadingPairs>
    <vt:vector size="4" baseType="variant">
      <vt:variant>
        <vt:lpstr>테마</vt:lpstr>
      </vt:variant>
      <vt:variant>
        <vt:i4>1</vt:i4>
      </vt:variant>
      <vt:variant>
        <vt:lpstr>슬라이드 제목</vt:lpstr>
      </vt:variant>
      <vt:variant>
        <vt:i4>33</vt:i4>
      </vt:variant>
    </vt:vector>
  </ep:HeadingPairs>
  <ep:TitlesOfParts>
    <vt:vector size="34" baseType="lpstr">
      <vt:lpstr>Office Theme</vt:lpstr>
      <vt:lpstr>슬라이드 1</vt:lpstr>
      <vt:lpstr>슬라이드 2</vt:lpstr>
      <vt:lpstr>슬라이드 3</vt:lpstr>
      <vt:lpstr>슬라이드 4</vt:lpstr>
      <vt:lpstr>슬라이드 5</vt:lpstr>
      <vt:lpstr>슬라이드 6</vt:lpstr>
      <vt:lpstr>슬라이드 7</vt:lpstr>
      <vt:lpstr>슬라이드 8</vt:lpstr>
      <vt:lpstr>데이터 전처리 과정</vt:lpstr>
      <vt:lpstr>슬라이드 10</vt:lpstr>
      <vt:lpstr>슬라이드 11</vt:lpstr>
      <vt:lpstr>슬라이드 12</vt:lpstr>
      <vt:lpstr>슬라이드 13</vt:lpstr>
      <vt:lpstr>슬라이드 14</vt:lpstr>
      <vt:lpstr>슬라이드 15</vt:lpstr>
      <vt:lpstr>슬라이드 16</vt:lpstr>
      <vt:lpstr>슬라이드 17</vt:lpstr>
      <vt:lpstr>슬라이드 18</vt:lpstr>
      <vt:lpstr>슬라이드 19</vt:lpstr>
      <vt:lpstr>슬라이드 20</vt:lpstr>
      <vt:lpstr>슬라이드 21</vt:lpstr>
      <vt:lpstr>슬라이드 22</vt:lpstr>
      <vt:lpstr>슬라이드 23</vt:lpstr>
      <vt:lpstr>슬라이드 24</vt:lpstr>
      <vt:lpstr>슬라이드 25</vt:lpstr>
      <vt:lpstr>슬라이드 26</vt:lpstr>
      <vt:lpstr>슬라이드 27</vt:lpstr>
      <vt:lpstr>슬라이드 28</vt:lpstr>
      <vt:lpstr>슬라이드 29</vt:lpstr>
      <vt:lpstr>슬라이드 30</vt:lpstr>
      <vt:lpstr>슬라이드 31</vt:lpstr>
      <vt:lpstr>슬라이드 32</vt:lpstr>
      <vt:lpstr>번외</vt:lpstr>
    </vt:vector>
  </ep:TitlesOfParts>
  <ep:HyperlinkBase/>
  <ep:Application>Show</ep:Application>
  <ep:AppVersion>12.0000</ep:AppVersion>
</ep:Properties>
</file>

<file path=docProps/core.xml><?xml version="1.0" encoding="utf-8"?>
<cp:coreProperties xmlns:r="http://schemas.openxmlformats.org/officeDocument/2006/relationships" xmlns:cp="http://schemas.openxmlformats.org/package/2006/metadata/core-properties" xmlns:dc="http://purl.org/dc/elements/1.1/" xmlns:dcterms="http://purl.org/dc/terms/" xmlns:dcmitype="http://purl.org/dc/dcmitype/" xmlns:xsi="http://www.w3.org/2001/XMLSchema-instance">
  <dcterms:created xsi:type="dcterms:W3CDTF">2015-01-21T11:35:38.000</dcterms:created>
  <dc:creator>Saebyeol Yu</dc:creator>
  <cp:lastModifiedBy>rentalhub-lg2</cp:lastModifiedBy>
  <dcterms:modified xsi:type="dcterms:W3CDTF">2021-06-28T04:47:01.378</dcterms:modified>
  <cp:revision>275</cp:revision>
  <dc:title>PowerPoint 프레젠테이션</dc:title>
  <cp:version>1000.0000.01</cp:version>
</cp:coreProperties>
</file>

<file path=docProps/thumbnail.jpeg>
</file>